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2" r:id="rId1"/>
    <p:sldMasterId id="2147483676" r:id="rId2"/>
  </p:sldMasterIdLst>
  <p:notesMasterIdLst>
    <p:notesMasterId r:id="rId25"/>
  </p:notesMasterIdLst>
  <p:handoutMasterIdLst>
    <p:handoutMasterId r:id="rId26"/>
  </p:handoutMasterIdLst>
  <p:sldIdLst>
    <p:sldId id="795" r:id="rId3"/>
    <p:sldId id="1401" r:id="rId4"/>
    <p:sldId id="1400" r:id="rId5"/>
    <p:sldId id="1426" r:id="rId6"/>
    <p:sldId id="1420" r:id="rId7"/>
    <p:sldId id="1419" r:id="rId8"/>
    <p:sldId id="1427" r:id="rId9"/>
    <p:sldId id="1430" r:id="rId10"/>
    <p:sldId id="1429" r:id="rId11"/>
    <p:sldId id="1428" r:id="rId12"/>
    <p:sldId id="1431" r:id="rId13"/>
    <p:sldId id="1422" r:id="rId14"/>
    <p:sldId id="1432" r:id="rId15"/>
    <p:sldId id="1433" r:id="rId16"/>
    <p:sldId id="1423" r:id="rId17"/>
    <p:sldId id="1434" r:id="rId18"/>
    <p:sldId id="1435" r:id="rId19"/>
    <p:sldId id="1436" r:id="rId20"/>
    <p:sldId id="1424" r:id="rId21"/>
    <p:sldId id="1437" r:id="rId22"/>
    <p:sldId id="1425" r:id="rId23"/>
    <p:sldId id="1438" r:id="rId24"/>
  </p:sldIdLst>
  <p:sldSz cx="9144000" cy="5143500" type="screen16x9"/>
  <p:notesSz cx="6858000" cy="9144000"/>
  <p:custDataLst>
    <p:tags r:id="rId27"/>
  </p:custDataLst>
  <p:kinsoku lang="zh-CN" invalStChars="!),.:;?]}、。—ˇ¨〃々～‖…’”〕〉》」』〗】∶！＂＇），．：；？］｀｜｝·" invalEndChars="([{‘“〔〈《「『〖【（［｛．·"/>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6" pos="5193" userDrawn="1">
          <p15:clr>
            <a:srgbClr val="A4A3A4"/>
          </p15:clr>
        </p15:guide>
        <p15:guide id="7" orient="horz" pos="23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91D"/>
    <a:srgbClr val="CCECFF"/>
    <a:srgbClr val="E71E17"/>
    <a:srgbClr val="C8C8C8"/>
    <a:srgbClr val="B7191F"/>
    <a:srgbClr val="B1181E"/>
    <a:srgbClr val="E72417"/>
    <a:srgbClr val="8E1319"/>
    <a:srgbClr val="D91017"/>
    <a:srgbClr val="C61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7" autoAdjust="0"/>
    <p:restoredTop sz="75061" autoAdjust="0"/>
  </p:normalViewPr>
  <p:slideViewPr>
    <p:cSldViewPr>
      <p:cViewPr varScale="1">
        <p:scale>
          <a:sx n="88" d="100"/>
          <a:sy n="88" d="100"/>
        </p:scale>
        <p:origin x="610" y="72"/>
      </p:cViewPr>
      <p:guideLst>
        <p:guide pos="2880"/>
        <p:guide pos="5193"/>
        <p:guide orient="horz" pos="2300"/>
      </p:guideLst>
    </p:cSldViewPr>
  </p:slideViewPr>
  <p:outlineViewPr>
    <p:cViewPr>
      <p:scale>
        <a:sx n="33" d="100"/>
        <a:sy n="33" d="100"/>
      </p:scale>
      <p:origin x="0" y="-828"/>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0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8F6420-9AF2-44ED-9A2D-A4D388F95F86}" type="datetimeFigureOut">
              <a:rPr lang="zh-CN" altLang="en-US" smtClean="0"/>
              <a:t>2018-10-23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97D9FA-F893-48CB-B91E-B66DDE4981F1}" type="slidenum">
              <a:rPr lang="zh-CN" altLang="en-US" smtClean="0"/>
              <a:t>‹#›</a:t>
            </a:fld>
            <a:endParaRPr lang="zh-CN" altLang="en-US"/>
          </a:p>
        </p:txBody>
      </p:sp>
    </p:spTree>
    <p:extLst>
      <p:ext uri="{BB962C8B-B14F-4D97-AF65-F5344CB8AC3E}">
        <p14:creationId xmlns:p14="http://schemas.microsoft.com/office/powerpoint/2010/main" val="831432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t>2018-10-23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t>‹#›</a:t>
            </a:fld>
            <a:endParaRPr lang="zh-CN" altLang="en-US"/>
          </a:p>
        </p:txBody>
      </p:sp>
    </p:spTree>
    <p:extLst>
      <p:ext uri="{BB962C8B-B14F-4D97-AF65-F5344CB8AC3E}">
        <p14:creationId xmlns:p14="http://schemas.microsoft.com/office/powerpoint/2010/main" val="36784336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F9A2E-B306-4A69-AD53-95F7B5B7461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648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extLst>
      <p:ext uri="{BB962C8B-B14F-4D97-AF65-F5344CB8AC3E}">
        <p14:creationId xmlns:p14="http://schemas.microsoft.com/office/powerpoint/2010/main" val="151372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2</a:t>
            </a:fld>
            <a:endParaRPr lang="zh-CN" altLang="en-US"/>
          </a:p>
        </p:txBody>
      </p:sp>
    </p:spTree>
    <p:extLst>
      <p:ext uri="{BB962C8B-B14F-4D97-AF65-F5344CB8AC3E}">
        <p14:creationId xmlns:p14="http://schemas.microsoft.com/office/powerpoint/2010/main" val="195772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a:t>
            </a:fld>
            <a:endParaRPr lang="zh-CN" altLang="en-US"/>
          </a:p>
        </p:txBody>
      </p:sp>
    </p:spTree>
    <p:extLst>
      <p:ext uri="{BB962C8B-B14F-4D97-AF65-F5344CB8AC3E}">
        <p14:creationId xmlns:p14="http://schemas.microsoft.com/office/powerpoint/2010/main" val="87635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去年</a:t>
            </a:r>
            <a:r>
              <a:rPr lang="en-US" altLang="zh-CN" dirty="0" smtClean="0"/>
              <a:t>10</a:t>
            </a:r>
            <a:r>
              <a:rPr lang="zh-CN" altLang="en-US" dirty="0" smtClean="0"/>
              <a:t>月，党的十九大胜利召开，将纪律建设纳入新时代党的建设总体布局，在党章中充实完善了纪律建设相关内容。今年</a:t>
            </a:r>
            <a:r>
              <a:rPr lang="en-US" altLang="zh-CN" dirty="0" smtClean="0"/>
              <a:t>8</a:t>
            </a:r>
            <a:r>
              <a:rPr lang="zh-CN" altLang="en-US" dirty="0" smtClean="0"/>
              <a:t>月，党中央根据十九大以来的新形势、新任务和新要求，对条例进行了修订。修订后的条例与原条例一脉相承，都是党的十八大以来全面从严管党治党的重要制度成果。新修订的条例共</a:t>
            </a:r>
            <a:r>
              <a:rPr lang="en-US" altLang="zh-CN" dirty="0" smtClean="0"/>
              <a:t>142</a:t>
            </a:r>
            <a:r>
              <a:rPr lang="zh-CN" altLang="en-US" dirty="0" smtClean="0"/>
              <a:t>条，与原</a:t>
            </a:r>
            <a:r>
              <a:rPr lang="en-US" altLang="zh-CN" dirty="0" smtClean="0"/>
              <a:t>《</a:t>
            </a:r>
            <a:r>
              <a:rPr lang="zh-CN" altLang="en-US" dirty="0" smtClean="0"/>
              <a:t>条例</a:t>
            </a:r>
            <a:r>
              <a:rPr lang="en-US" altLang="zh-CN" dirty="0" smtClean="0"/>
              <a:t>》</a:t>
            </a:r>
            <a:r>
              <a:rPr lang="zh-CN" altLang="en-US" dirty="0" smtClean="0"/>
              <a:t>相比，新增</a:t>
            </a:r>
            <a:r>
              <a:rPr lang="en-US" altLang="zh-CN" dirty="0" smtClean="0"/>
              <a:t>11</a:t>
            </a:r>
            <a:r>
              <a:rPr lang="zh-CN" altLang="en-US" dirty="0" smtClean="0"/>
              <a:t>条，修改</a:t>
            </a:r>
            <a:r>
              <a:rPr lang="en-US" altLang="zh-CN" dirty="0" smtClean="0"/>
              <a:t>65</a:t>
            </a:r>
            <a:r>
              <a:rPr lang="zh-CN" altLang="en-US" dirty="0" smtClean="0"/>
              <a:t>条，整合</a:t>
            </a:r>
            <a:r>
              <a:rPr lang="en-US" altLang="zh-CN" dirty="0" smtClean="0"/>
              <a:t>2</a:t>
            </a:r>
            <a:r>
              <a:rPr lang="zh-CN" altLang="en-US" dirty="0" smtClean="0"/>
              <a:t>条。条例全面贯彻习近平新时代中国特色社会主义思想和党的十九大精神，以党章为根本遵循，将党章和</a:t>
            </a:r>
            <a:r>
              <a:rPr lang="en-US" altLang="zh-CN" dirty="0" smtClean="0"/>
              <a:t>《</a:t>
            </a:r>
            <a:r>
              <a:rPr lang="zh-CN" altLang="en-US" dirty="0" smtClean="0"/>
              <a:t>关于新形势下党内政治生活的若干准则</a:t>
            </a:r>
            <a:r>
              <a:rPr lang="en-US" altLang="zh-CN" dirty="0" smtClean="0"/>
              <a:t>》</a:t>
            </a:r>
            <a:r>
              <a:rPr lang="zh-CN" altLang="en-US" dirty="0" smtClean="0"/>
              <a:t>等党内法规的要求细化、具体化，着力提高纪律建设的政治性、时代性、针对性，使全面从严治党的思路举措更加科学、更加严密、更加有效。</a:t>
            </a:r>
          </a:p>
        </p:txBody>
      </p:sp>
      <p:sp>
        <p:nvSpPr>
          <p:cNvPr id="4" name="灯片编号占位符 3"/>
          <p:cNvSpPr>
            <a:spLocks noGrp="1"/>
          </p:cNvSpPr>
          <p:nvPr>
            <p:ph type="sldNum" sz="quarter" idx="10"/>
          </p:nvPr>
        </p:nvSpPr>
        <p:spPr/>
        <p:txBody>
          <a:bodyPr/>
          <a:lstStyle/>
          <a:p>
            <a:fld id="{00B1FB53-074E-453F-8BCF-006D7CFC3CA0}" type="slidenum">
              <a:rPr lang="zh-CN" altLang="en-US" smtClean="0"/>
              <a:t>5</a:t>
            </a:fld>
            <a:endParaRPr lang="zh-CN" altLang="en-US"/>
          </a:p>
        </p:txBody>
      </p:sp>
    </p:spTree>
    <p:extLst>
      <p:ext uri="{BB962C8B-B14F-4D97-AF65-F5344CB8AC3E}">
        <p14:creationId xmlns:p14="http://schemas.microsoft.com/office/powerpoint/2010/main" val="309675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新修订条例紧紧围绕党中央和习近平总书记关于加强新时代党的建设总要求，把政治建设摆在首位，把坚决维护以习近平同志为核心的党中央权威和集中统一领导作为出发点和落脚点，作为根本的政治纪律和政治规矩，对管党治党中的突出问题，特别是习近平总书记反复强调的“七个有之”问题作出更有针对性的规定，不断完善制度建设。一是明确党的纪律建设必须坚持以马克思列宁主义、毛泽东思想、邓小平理论、“三个代表”重要思想、科学发展观、习近平新时代中国特色社会主义思想为指导，坚持和加强党的全面领导，坚决维护习近平总书记党中央的核心、全党的核心地位，坚决维护党中央权威和集中统一领导。二是在纪律建设的基本要求中，增加规定党组织和党员必须牢固树立政治意识、大局意识、核心意识、看齐意识。三是贯彻党章和党内监督条例要求，强调运用监督执纪“四种形态”，层层设防，时时提醒，把全面从严治党的要求落到实处。四是将党的十八大以来不收敛、不收手 问题线索反映集中、群众反映强烈，政治问题和经济问题交织的腐败案件，以及违反中央八项规定精神的问题作为执纪审查的重点。五是在政治纪律中，规定在重大原则问题上不同党中央保持一致且有实际言论、行为或者造成不良后果的，应当给予纪律处分。同时，进一步规定党员领导干部在本人主政的地方或者分管的部门自行其是，搞山头主义，拒不执行党中央确定的大政方针，甚至背着党中央另搞一套的；落实党中央决策部署不坚决，打折扣、搞变通，在政治上造成不良影响或者严重后果的；对党不忠诚不老实，表里不一，阳奉阴违，欺上瞒下，搞两面派，做两面人的；干扰巡视巡察工作或者不落实巡视巡察整改要求的，应当给予纪律处分。</a:t>
            </a:r>
          </a:p>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6</a:t>
            </a:fld>
            <a:endParaRPr lang="zh-CN" altLang="en-US"/>
          </a:p>
        </p:txBody>
      </p:sp>
    </p:spTree>
    <p:extLst>
      <p:ext uri="{BB962C8B-B14F-4D97-AF65-F5344CB8AC3E}">
        <p14:creationId xmlns:p14="http://schemas.microsoft.com/office/powerpoint/2010/main" val="288712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分则，第六章</a:t>
            </a:r>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7</a:t>
            </a:fld>
            <a:endParaRPr lang="zh-CN" altLang="en-US"/>
          </a:p>
        </p:txBody>
      </p:sp>
    </p:spTree>
    <p:extLst>
      <p:ext uri="{BB962C8B-B14F-4D97-AF65-F5344CB8AC3E}">
        <p14:creationId xmlns:p14="http://schemas.microsoft.com/office/powerpoint/2010/main" val="330654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11</a:t>
            </a:fld>
            <a:endParaRPr lang="zh-CN" altLang="en-US"/>
          </a:p>
        </p:txBody>
      </p:sp>
    </p:spTree>
    <p:extLst>
      <p:ext uri="{BB962C8B-B14F-4D97-AF65-F5344CB8AC3E}">
        <p14:creationId xmlns:p14="http://schemas.microsoft.com/office/powerpoint/2010/main" val="37025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extLst>
      <p:ext uri="{BB962C8B-B14F-4D97-AF65-F5344CB8AC3E}">
        <p14:creationId xmlns:p14="http://schemas.microsoft.com/office/powerpoint/2010/main" val="120413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extLst>
      <p:ext uri="{BB962C8B-B14F-4D97-AF65-F5344CB8AC3E}">
        <p14:creationId xmlns:p14="http://schemas.microsoft.com/office/powerpoint/2010/main" val="186756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43487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246083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50463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86259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217669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2615" y="3111810"/>
            <a:ext cx="9156615" cy="203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59007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336920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329039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32059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65515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312786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304866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699B9EB2-0717-409A-B1C1-EC7F80FF8E51}" type="datetimeFigureOut">
              <a:rPr lang="zh-CN" altLang="en-US" smtClean="0"/>
              <a:t>2018-10-23</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49934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userDrawn="1"/>
        </p:nvSpPr>
        <p:spPr>
          <a:xfrm>
            <a:off x="107504" y="123478"/>
            <a:ext cx="7406640" cy="230832"/>
          </a:xfrm>
          <a:prstGeom prst="rect">
            <a:avLst/>
          </a:prstGeom>
          <a:noFill/>
        </p:spPr>
        <p:txBody>
          <a:bodyPr wrap="square" rtlCol="0">
            <a:spAutoFit/>
          </a:bodyPr>
          <a:lstStyle/>
          <a:p>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模板下载，精品</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模板，雷锋</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每天更新</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p>
        </p:txBody>
      </p:sp>
    </p:spTree>
    <p:extLst>
      <p:ext uri="{BB962C8B-B14F-4D97-AF65-F5344CB8AC3E}">
        <p14:creationId xmlns:p14="http://schemas.microsoft.com/office/powerpoint/2010/main" val="1703464674"/>
      </p:ext>
    </p:extLst>
  </p:cSld>
  <p:clrMap bg1="lt1" tx1="dk1" bg2="lt2" tx2="dk2" accent1="accent1" accent2="accent2" accent3="accent3" accent4="accent4" accent5="accent5" accent6="accent6" hlink="hlink" folHlink="folHlink"/>
  <p:sldLayoutIdLst>
    <p:sldLayoutId id="2147483672" r:id="rId1"/>
    <p:sldLayoutId id="2147483675" r:id="rId2"/>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hf hdr="0" ftr="0" dt="0"/>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1431894" y="1989106"/>
            <a:ext cx="5554980" cy="196208"/>
          </a:xfrm>
          <a:prstGeom prst="rect">
            <a:avLst/>
          </a:prstGeom>
          <a:noFill/>
        </p:spPr>
        <p:txBody>
          <a:bodyPr wrap="square" rtlCol="0">
            <a:spAutoFit/>
          </a:bodyPr>
          <a:lstStyle/>
          <a:p>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模板下载，精品</a:t>
            </a:r>
            <a:r>
              <a:rPr lang="en-US" altLang="zh-CN"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模板，雷锋</a:t>
            </a:r>
            <a:r>
              <a:rPr lang="en-US" altLang="zh-CN"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每天更新</a:t>
            </a:r>
            <a:r>
              <a:rPr lang="en-US" altLang="zh-CN"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675"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p>
        </p:txBody>
      </p:sp>
    </p:spTree>
    <p:extLst>
      <p:ext uri="{BB962C8B-B14F-4D97-AF65-F5344CB8AC3E}">
        <p14:creationId xmlns:p14="http://schemas.microsoft.com/office/powerpoint/2010/main" val="33461405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9" name="TextBox 29"/>
          <p:cNvSpPr txBox="1"/>
          <p:nvPr/>
        </p:nvSpPr>
        <p:spPr>
          <a:xfrm>
            <a:off x="785417" y="4028751"/>
            <a:ext cx="7632848" cy="400110"/>
          </a:xfrm>
          <a:prstGeom prst="rect">
            <a:avLst/>
          </a:prstGeom>
          <a:noFill/>
        </p:spPr>
        <p:txBody>
          <a:bodyPr wrap="square" rtlCol="0">
            <a:spAutoFit/>
          </a:bodyPr>
          <a:lstStyle/>
          <a:p>
            <a:pPr algn="ctr" defTabSz="685800" fontAlgn="base">
              <a:spcBef>
                <a:spcPct val="0"/>
              </a:spcBef>
              <a:spcAft>
                <a:spcPct val="0"/>
              </a:spcAft>
            </a:pPr>
            <a:r>
              <a:rPr lang="en-US" altLang="zh-CN" sz="2000" spc="300" dirty="0" smtClean="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rPr>
              <a:t>2018.10.18</a:t>
            </a:r>
            <a:endParaRPr lang="zh-CN" altLang="en-US" sz="2000" spc="300"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 name="矩形 62"/>
          <p:cNvSpPr/>
          <p:nvPr/>
        </p:nvSpPr>
        <p:spPr>
          <a:xfrm>
            <a:off x="654714" y="3166977"/>
            <a:ext cx="7894254" cy="646331"/>
          </a:xfrm>
          <a:prstGeom prst="rect">
            <a:avLst/>
          </a:prstGeom>
        </p:spPr>
        <p:txBody>
          <a:bodyPr wrap="square">
            <a:spAutoFit/>
          </a:bodyPr>
          <a:lstStyle/>
          <a:p>
            <a:pPr algn="ctr" defTabSz="685800" fontAlgn="base">
              <a:spcBef>
                <a:spcPct val="0"/>
              </a:spcBef>
              <a:spcAft>
                <a:spcPct val="0"/>
              </a:spcAft>
            </a:pPr>
            <a:r>
              <a:rPr lang="zh-CN" altLang="zh-CN" sz="3600" b="1" dirty="0" smtClean="0">
                <a:gradFill>
                  <a:gsLst>
                    <a:gs pos="33000">
                      <a:srgbClr val="5B9BD5">
                        <a:lumMod val="5000"/>
                        <a:lumOff val="95000"/>
                      </a:srgbClr>
                    </a:gs>
                    <a:gs pos="82000">
                      <a:srgbClr val="FFFF00"/>
                    </a:gs>
                    <a:gs pos="100000">
                      <a:prstClr val="white"/>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为</a:t>
            </a:r>
            <a:r>
              <a:rPr lang="zh-CN" altLang="zh-CN" sz="3600" b="1" dirty="0">
                <a:gradFill>
                  <a:gsLst>
                    <a:gs pos="33000">
                      <a:srgbClr val="5B9BD5">
                        <a:lumMod val="5000"/>
                        <a:lumOff val="95000"/>
                      </a:srgbClr>
                    </a:gs>
                    <a:gs pos="82000">
                      <a:srgbClr val="FFFF00"/>
                    </a:gs>
                    <a:gs pos="100000">
                      <a:prstClr val="white"/>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全面从严治党提供铁的纪律</a:t>
            </a:r>
            <a:r>
              <a:rPr lang="zh-CN" altLang="zh-CN" sz="3600" b="1" dirty="0" smtClean="0">
                <a:gradFill>
                  <a:gsLst>
                    <a:gs pos="33000">
                      <a:srgbClr val="5B9BD5">
                        <a:lumMod val="5000"/>
                        <a:lumOff val="95000"/>
                      </a:srgbClr>
                    </a:gs>
                    <a:gs pos="82000">
                      <a:srgbClr val="FFFF00"/>
                    </a:gs>
                    <a:gs pos="100000">
                      <a:prstClr val="white"/>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rPr>
              <a:t>保障</a:t>
            </a:r>
            <a:endParaRPr lang="zh-CN" altLang="en-US" sz="3600" b="1" dirty="0">
              <a:gradFill>
                <a:gsLst>
                  <a:gs pos="33000">
                    <a:srgbClr val="5B9BD5">
                      <a:lumMod val="5000"/>
                      <a:lumOff val="95000"/>
                    </a:srgbClr>
                  </a:gs>
                  <a:gs pos="82000">
                    <a:srgbClr val="FFFF00"/>
                  </a:gs>
                  <a:gs pos="100000">
                    <a:prstClr val="white"/>
                  </a:gs>
                </a:gsLst>
                <a:lin ang="5400000" scaled="1"/>
              </a:gradFill>
              <a:effectLst>
                <a:outerShdw blurRad="50800" dist="76200" dir="2700000" algn="tl" rotWithShape="0">
                  <a:srgbClr val="591300">
                    <a:alpha val="50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a:extLst>
              <a:ext uri="{FF2B5EF4-FFF2-40B4-BE49-F238E27FC236}">
                <a16:creationId xmlns="" xmlns:a16="http://schemas.microsoft.com/office/drawing/2014/main" id="{6499D918-3171-46D7-B273-CD3784B64E76}"/>
              </a:ext>
            </a:extLst>
          </p:cNvPr>
          <p:cNvSpPr/>
          <p:nvPr/>
        </p:nvSpPr>
        <p:spPr>
          <a:xfrm>
            <a:off x="1457391" y="2536036"/>
            <a:ext cx="6288902" cy="523220"/>
          </a:xfrm>
          <a:prstGeom prst="rect">
            <a:avLst/>
          </a:prstGeom>
        </p:spPr>
        <p:txBody>
          <a:bodyPr wrap="none">
            <a:spAutoFit/>
          </a:bodyPr>
          <a:lstStyle/>
          <a:p>
            <a:pPr algn="ctr"/>
            <a:r>
              <a:rPr lang="zh-CN" altLang="zh-CN" sz="2800" b="1" dirty="0" smtClean="0">
                <a:ln w="15875">
                  <a:no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八大山人 V2007" panose="02000600000000000000" pitchFamily="2" charset="-122"/>
              </a:rPr>
              <a:t>新版《中国共产党纪律处分条例》</a:t>
            </a:r>
            <a:r>
              <a:rPr lang="zh-CN" altLang="en-US" sz="2800" b="1" dirty="0" smtClean="0">
                <a:ln w="15875">
                  <a:no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八大山人 V2007" panose="02000600000000000000" pitchFamily="2" charset="-122"/>
              </a:rPr>
              <a:t>解读</a:t>
            </a:r>
            <a:endParaRPr lang="en-US" altLang="zh-CN" sz="2800" b="1" dirty="0">
              <a:ln w="15875">
                <a:no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八大山人 V2007" panose="02000600000000000000" pitchFamily="2" charset="-122"/>
            </a:endParaRPr>
          </a:p>
        </p:txBody>
      </p:sp>
    </p:spTree>
    <p:extLst>
      <p:ext uri="{BB962C8B-B14F-4D97-AF65-F5344CB8AC3E}">
        <p14:creationId xmlns:p14="http://schemas.microsoft.com/office/powerpoint/2010/main" val="3584428014"/>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415667"/>
            <a:ext cx="8352928" cy="3452227"/>
          </a:xfrm>
          <a:prstGeom prst="rect">
            <a:avLst/>
          </a:prstGeom>
        </p:spPr>
        <p:txBody>
          <a:bodyPr wrap="square">
            <a:spAutoFit/>
          </a:bodyPr>
          <a:lstStyle/>
          <a:p>
            <a:pPr marL="285750" indent="-285750" algn="just">
              <a:lnSpc>
                <a:spcPts val="2400"/>
              </a:lnSpc>
              <a:spcAft>
                <a:spcPts val="1125"/>
              </a:spcAft>
              <a:buClr>
                <a:srgbClr val="FF0000"/>
              </a:buClr>
              <a:buFont typeface="微软雅黑" panose="020B0503020204020204" pitchFamily="34" charset="-122"/>
              <a:buChar char="★"/>
            </a:pPr>
            <a:r>
              <a:rPr lang="zh-CN" altLang="zh-CN" sz="1400" b="1" kern="0" dirty="0">
                <a:solidFill>
                  <a:srgbClr val="C00000"/>
                </a:solidFill>
                <a:latin typeface="+mj-ea"/>
                <a:ea typeface="+mj-ea"/>
                <a:cs typeface="宋体" panose="02010600030101010101" pitchFamily="2" charset="-122"/>
              </a:rPr>
              <a:t>四</a:t>
            </a:r>
            <a:r>
              <a:rPr lang="zh-CN" altLang="zh-CN" sz="1400" b="1" kern="0" dirty="0" smtClean="0">
                <a:solidFill>
                  <a:srgbClr val="C00000"/>
                </a:solidFill>
                <a:latin typeface="+mj-ea"/>
                <a:ea typeface="+mj-ea"/>
                <a:cs typeface="宋体" panose="02010600030101010101" pitchFamily="2" charset="-122"/>
              </a:rPr>
              <a:t>是</a:t>
            </a:r>
            <a:r>
              <a:rPr lang="en-US" altLang="zh-CN" sz="1400" b="1" kern="0" dirty="0">
                <a:solidFill>
                  <a:srgbClr val="C00000"/>
                </a:solidFill>
                <a:latin typeface="+mj-ea"/>
                <a:ea typeface="+mj-ea"/>
                <a:cs typeface="宋体" panose="02010600030101010101" pitchFamily="2" charset="-122"/>
              </a:rPr>
              <a:t> </a:t>
            </a:r>
            <a:r>
              <a:rPr lang="en-US" altLang="zh-CN" sz="1400" b="1" kern="0" dirty="0" smtClean="0">
                <a:solidFill>
                  <a:srgbClr val="C00000"/>
                </a:solidFill>
                <a:latin typeface="+mj-ea"/>
                <a:ea typeface="+mj-ea"/>
                <a:cs typeface="宋体" panose="02010600030101010101" pitchFamily="2" charset="-122"/>
              </a:rPr>
              <a:t>  </a:t>
            </a:r>
            <a:r>
              <a:rPr lang="zh-CN" altLang="zh-CN" sz="1400" kern="0" dirty="0" smtClean="0">
                <a:latin typeface="+mj-ea"/>
                <a:ea typeface="+mj-ea"/>
                <a:cs typeface="宋体" panose="02010600030101010101" pitchFamily="2" charset="-122"/>
              </a:rPr>
              <a:t>将</a:t>
            </a:r>
            <a:r>
              <a:rPr lang="zh-CN" altLang="zh-CN" sz="1400" kern="0" dirty="0">
                <a:latin typeface="+mj-ea"/>
                <a:ea typeface="+mj-ea"/>
                <a:cs typeface="宋体" panose="02010600030101010101" pitchFamily="2" charset="-122"/>
              </a:rPr>
              <a:t>党的十八大以来不收敛、不收手</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问题线索反映集中、群众反映强烈</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政治问题和经济问题交织的腐败案件</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以及违反中央八项规定精神的问题作为执纪审查的重点</a:t>
            </a:r>
            <a:r>
              <a:rPr lang="zh-CN" altLang="zh-CN" sz="1400" kern="0" dirty="0" smtClean="0">
                <a:latin typeface="+mj-ea"/>
                <a:ea typeface="+mj-ea"/>
                <a:cs typeface="宋体" panose="02010600030101010101" pitchFamily="2" charset="-122"/>
              </a:rPr>
              <a:t>。</a:t>
            </a:r>
            <a:r>
              <a:rPr lang="zh-CN" altLang="en-US" sz="1400" kern="0" dirty="0" smtClean="0">
                <a:latin typeface="+mj-ea"/>
                <a:ea typeface="+mj-ea"/>
                <a:cs typeface="宋体" panose="02010600030101010101" pitchFamily="2" charset="-122"/>
              </a:rPr>
              <a:t>（第</a:t>
            </a:r>
            <a:r>
              <a:rPr lang="en-US" altLang="zh-CN" sz="1400" kern="0" dirty="0" smtClean="0">
                <a:latin typeface="+mj-ea"/>
                <a:ea typeface="+mj-ea"/>
                <a:cs typeface="宋体" panose="02010600030101010101" pitchFamily="2" charset="-122"/>
              </a:rPr>
              <a:t>7</a:t>
            </a:r>
            <a:r>
              <a:rPr lang="zh-CN" altLang="en-US" sz="1400" kern="0" dirty="0" smtClean="0">
                <a:latin typeface="+mj-ea"/>
                <a:ea typeface="+mj-ea"/>
                <a:cs typeface="宋体" panose="02010600030101010101" pitchFamily="2" charset="-122"/>
              </a:rPr>
              <a:t>条）</a:t>
            </a:r>
            <a:endParaRPr lang="en-US" altLang="zh-CN" sz="1400" kern="0" dirty="0" smtClean="0">
              <a:latin typeface="+mj-ea"/>
              <a:ea typeface="+mj-ea"/>
              <a:cs typeface="宋体" panose="02010600030101010101" pitchFamily="2" charset="-122"/>
            </a:endParaRPr>
          </a:p>
          <a:p>
            <a:pPr marL="285750" indent="-285750" algn="just">
              <a:lnSpc>
                <a:spcPts val="2400"/>
              </a:lnSpc>
              <a:spcAft>
                <a:spcPts val="1125"/>
              </a:spcAft>
              <a:buClr>
                <a:srgbClr val="FF0000"/>
              </a:buClr>
              <a:buFont typeface="微软雅黑" panose="020B0503020204020204" pitchFamily="34" charset="-122"/>
              <a:buChar char="★"/>
            </a:pPr>
            <a:r>
              <a:rPr lang="zh-CN" altLang="zh-CN" sz="1400" b="1" kern="0" dirty="0" smtClean="0">
                <a:solidFill>
                  <a:srgbClr val="C00000"/>
                </a:solidFill>
                <a:latin typeface="+mj-ea"/>
                <a:ea typeface="+mj-ea"/>
                <a:cs typeface="宋体" panose="02010600030101010101" pitchFamily="2" charset="-122"/>
              </a:rPr>
              <a:t>五是</a:t>
            </a:r>
            <a:r>
              <a:rPr lang="en-US" altLang="zh-CN" sz="1400" b="1" kern="0" dirty="0" smtClean="0">
                <a:solidFill>
                  <a:srgbClr val="C00000"/>
                </a:solidFill>
                <a:latin typeface="+mj-ea"/>
                <a:ea typeface="+mj-ea"/>
                <a:cs typeface="宋体" panose="02010600030101010101" pitchFamily="2" charset="-122"/>
              </a:rPr>
              <a:t>   </a:t>
            </a:r>
            <a:r>
              <a:rPr lang="zh-CN" altLang="zh-CN" sz="1400" kern="0" dirty="0" smtClean="0">
                <a:latin typeface="+mj-ea"/>
                <a:ea typeface="+mj-ea"/>
                <a:cs typeface="宋体" panose="02010600030101010101" pitchFamily="2" charset="-122"/>
              </a:rPr>
              <a:t>在</a:t>
            </a:r>
            <a:r>
              <a:rPr lang="zh-CN" altLang="zh-CN" sz="1400" kern="0" dirty="0">
                <a:latin typeface="+mj-ea"/>
                <a:ea typeface="+mj-ea"/>
                <a:cs typeface="宋体" panose="02010600030101010101" pitchFamily="2" charset="-122"/>
              </a:rPr>
              <a:t>政治纪律中</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开宗明义规定在重大原则问题上不同党中央保持一致且有实际言论、行为或者造成不良后果的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应当给予纪律处分</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同时</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在第</a:t>
            </a:r>
            <a:r>
              <a:rPr lang="en-US" altLang="zh-CN" sz="1400" kern="0" dirty="0">
                <a:latin typeface="+mj-ea"/>
                <a:ea typeface="+mj-ea"/>
                <a:cs typeface="宋体" panose="02010600030101010101" pitchFamily="2" charset="-122"/>
              </a:rPr>
              <a:t>50</a:t>
            </a:r>
            <a:r>
              <a:rPr lang="zh-CN" altLang="zh-CN" sz="1400" kern="0" dirty="0">
                <a:latin typeface="+mj-ea"/>
                <a:ea typeface="+mj-ea"/>
                <a:cs typeface="宋体" panose="02010600030101010101" pitchFamily="2" charset="-122"/>
              </a:rPr>
              <a:t>条、第</a:t>
            </a:r>
            <a:r>
              <a:rPr lang="en-US" altLang="zh-CN" sz="1400" kern="0" dirty="0">
                <a:latin typeface="+mj-ea"/>
                <a:ea typeface="+mj-ea"/>
                <a:cs typeface="宋体" panose="02010600030101010101" pitchFamily="2" charset="-122"/>
              </a:rPr>
              <a:t>51</a:t>
            </a:r>
            <a:r>
              <a:rPr lang="zh-CN" altLang="zh-CN" sz="1400" kern="0" dirty="0">
                <a:latin typeface="+mj-ea"/>
                <a:ea typeface="+mj-ea"/>
                <a:cs typeface="宋体" panose="02010600030101010101" pitchFamily="2" charset="-122"/>
              </a:rPr>
              <a:t>条、第</a:t>
            </a:r>
            <a:r>
              <a:rPr lang="en-US" altLang="zh-CN" sz="1400" kern="0" dirty="0">
                <a:latin typeface="+mj-ea"/>
                <a:ea typeface="+mj-ea"/>
                <a:cs typeface="宋体" panose="02010600030101010101" pitchFamily="2" charset="-122"/>
              </a:rPr>
              <a:t>55</a:t>
            </a:r>
            <a:r>
              <a:rPr lang="zh-CN" altLang="zh-CN" sz="1400" kern="0" dirty="0">
                <a:latin typeface="+mj-ea"/>
                <a:ea typeface="+mj-ea"/>
                <a:cs typeface="宋体" panose="02010600030101010101" pitchFamily="2" charset="-122"/>
              </a:rPr>
              <a:t>条进一步规定党员领导干部在本人主政的地方或者分管的部门自行其是</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搞山头主义</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拒不执行党中央确定的大政方针</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甚至背着党中央另搞一套的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落实党中央决策部署不坚决</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打折扣、搞变通</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在政治上造成不良影响或者严重后果的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以及对党不忠诚不老实</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表里不一</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阳奉阴违</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欺上瞒下</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搞两面派</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做两面人的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干扰巡视巡察工作或者不落实巡视巡察整改要求的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应当给予纪律处分</a:t>
            </a:r>
            <a:r>
              <a:rPr lang="zh-CN" altLang="zh-CN" sz="1400" kern="0" dirty="0" smtClean="0">
                <a:latin typeface="+mj-ea"/>
                <a:ea typeface="+mj-ea"/>
                <a:cs typeface="宋体" panose="02010600030101010101" pitchFamily="2" charset="-122"/>
              </a:rPr>
              <a:t>。</a:t>
            </a:r>
            <a:endParaRPr lang="en-US" altLang="zh-CN" sz="1400" kern="0" dirty="0" smtClean="0">
              <a:latin typeface="+mj-ea"/>
              <a:ea typeface="+mj-ea"/>
              <a:cs typeface="宋体" panose="02010600030101010101" pitchFamily="2" charset="-122"/>
            </a:endParaRPr>
          </a:p>
          <a:p>
            <a:pPr marL="285750" indent="-285750" algn="just">
              <a:lnSpc>
                <a:spcPts val="2400"/>
              </a:lnSpc>
              <a:spcAft>
                <a:spcPts val="1125"/>
              </a:spcAft>
              <a:buClr>
                <a:srgbClr val="FF0000"/>
              </a:buClr>
              <a:buFont typeface="微软雅黑" panose="020B0503020204020204" pitchFamily="34" charset="-122"/>
              <a:buChar char="★"/>
            </a:pPr>
            <a:r>
              <a:rPr lang="zh-CN" altLang="zh-CN" sz="1400" b="1" kern="0" dirty="0" smtClean="0">
                <a:solidFill>
                  <a:srgbClr val="C00000"/>
                </a:solidFill>
                <a:latin typeface="+mj-ea"/>
                <a:ea typeface="+mj-ea"/>
                <a:cs typeface="宋体" panose="02010600030101010101" pitchFamily="2" charset="-122"/>
              </a:rPr>
              <a:t>六是</a:t>
            </a:r>
            <a:r>
              <a:rPr lang="en-US" altLang="zh-CN" sz="1400" b="1" kern="0" dirty="0" smtClean="0">
                <a:solidFill>
                  <a:srgbClr val="C00000"/>
                </a:solidFill>
                <a:latin typeface="+mj-ea"/>
                <a:ea typeface="+mj-ea"/>
                <a:cs typeface="宋体" panose="02010600030101010101" pitchFamily="2" charset="-122"/>
              </a:rPr>
              <a:t>   </a:t>
            </a:r>
            <a:r>
              <a:rPr lang="zh-CN" altLang="zh-CN" sz="1400" kern="0" dirty="0" smtClean="0">
                <a:latin typeface="+mj-ea"/>
                <a:ea typeface="+mj-ea"/>
                <a:cs typeface="宋体" panose="02010600030101010101" pitchFamily="2" charset="-122"/>
              </a:rPr>
              <a:t>规定</a:t>
            </a:r>
            <a:r>
              <a:rPr lang="zh-CN" altLang="zh-CN" sz="1400" kern="0" dirty="0">
                <a:latin typeface="+mj-ea"/>
                <a:ea typeface="+mj-ea"/>
                <a:cs typeface="宋体" panose="02010600030101010101" pitchFamily="2" charset="-122"/>
              </a:rPr>
              <a:t>对制造、散布、传播政治谣言</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破坏党的团结统一的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政治品行恶劣</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匿名诬告</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有意陷害或者制造其他谣言</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造成损害或者不良影响的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应当给予纪律处分</a:t>
            </a:r>
            <a:r>
              <a:rPr lang="zh-CN" altLang="zh-CN" sz="1400" kern="0" dirty="0" smtClean="0">
                <a:latin typeface="+mj-ea"/>
                <a:ea typeface="+mj-ea"/>
                <a:cs typeface="宋体" panose="02010600030101010101" pitchFamily="2" charset="-122"/>
              </a:rPr>
              <a:t>。</a:t>
            </a:r>
            <a:r>
              <a:rPr lang="zh-CN" altLang="en-US" sz="1400" kern="0" dirty="0" smtClean="0">
                <a:latin typeface="+mj-ea"/>
                <a:ea typeface="+mj-ea"/>
                <a:cs typeface="宋体" panose="02010600030101010101" pitchFamily="2" charset="-122"/>
              </a:rPr>
              <a:t>（第</a:t>
            </a:r>
            <a:r>
              <a:rPr lang="en-US" altLang="zh-CN" sz="1400" kern="0" dirty="0" smtClean="0">
                <a:latin typeface="+mj-ea"/>
                <a:ea typeface="+mj-ea"/>
                <a:cs typeface="宋体" panose="02010600030101010101" pitchFamily="2" charset="-122"/>
              </a:rPr>
              <a:t>52</a:t>
            </a:r>
            <a:r>
              <a:rPr lang="zh-CN" altLang="en-US" sz="1400" kern="0" dirty="0" smtClean="0">
                <a:latin typeface="+mj-ea"/>
                <a:ea typeface="+mj-ea"/>
                <a:cs typeface="宋体" panose="02010600030101010101" pitchFamily="2" charset="-122"/>
              </a:rPr>
              <a:t>条）</a:t>
            </a:r>
            <a:endParaRPr lang="zh-CN" altLang="zh-CN" sz="1400" kern="0" dirty="0">
              <a:latin typeface="+mj-ea"/>
              <a:ea typeface="+mj-ea"/>
              <a:cs typeface="宋体" panose="02010600030101010101" pitchFamily="2" charset="-122"/>
            </a:endParaRPr>
          </a:p>
        </p:txBody>
      </p:sp>
      <p:sp>
        <p:nvSpPr>
          <p:cNvPr id="3" name="矩形 2"/>
          <p:cNvSpPr/>
          <p:nvPr/>
        </p:nvSpPr>
        <p:spPr>
          <a:xfrm>
            <a:off x="251520" y="3867894"/>
            <a:ext cx="8640960" cy="1015663"/>
          </a:xfrm>
          <a:prstGeom prst="rect">
            <a:avLst/>
          </a:prstGeom>
          <a:ln w="12700">
            <a:solidFill>
              <a:srgbClr val="FF0000"/>
            </a:solidFill>
          </a:ln>
        </p:spPr>
        <p:txBody>
          <a:bodyPr wrap="square">
            <a:spAutoFit/>
          </a:bodyPr>
          <a:lstStyle/>
          <a:p>
            <a:pPr algn="just">
              <a:lnSpc>
                <a:spcPts val="2400"/>
              </a:lnSpc>
              <a:spcAft>
                <a:spcPts val="1125"/>
              </a:spcAft>
              <a:buClr>
                <a:srgbClr val="FF0000"/>
              </a:buClr>
            </a:pPr>
            <a:r>
              <a:rPr lang="en-US" altLang="zh-CN" sz="1600" kern="0" dirty="0" smtClean="0">
                <a:solidFill>
                  <a:srgbClr val="C00000"/>
                </a:solidFill>
                <a:latin typeface="+mj-ea"/>
                <a:ea typeface="+mj-ea"/>
                <a:cs typeface="宋体" panose="02010600030101010101" pitchFamily="2" charset="-122"/>
              </a:rPr>
              <a:t>       </a:t>
            </a:r>
            <a:r>
              <a:rPr lang="zh-CN" altLang="zh-CN" sz="1600" kern="0" dirty="0" smtClean="0">
                <a:solidFill>
                  <a:srgbClr val="C00000"/>
                </a:solidFill>
                <a:latin typeface="+mj-ea"/>
                <a:ea typeface="+mj-ea"/>
                <a:cs typeface="宋体" panose="02010600030101010101" pitchFamily="2" charset="-122"/>
              </a:rPr>
              <a:t>通过</a:t>
            </a:r>
            <a:r>
              <a:rPr lang="zh-CN" altLang="zh-CN" sz="1600" kern="0" dirty="0">
                <a:solidFill>
                  <a:srgbClr val="C00000"/>
                </a:solidFill>
                <a:latin typeface="+mj-ea"/>
                <a:ea typeface="+mj-ea"/>
                <a:cs typeface="宋体" panose="02010600030101010101" pitchFamily="2" charset="-122"/>
              </a:rPr>
              <a:t>严明政治纪律和政治规矩</a:t>
            </a:r>
            <a:r>
              <a:rPr lang="en-US" altLang="zh-CN" sz="1600" kern="0" dirty="0">
                <a:solidFill>
                  <a:srgbClr val="C00000"/>
                </a:solidFill>
                <a:latin typeface="+mj-ea"/>
                <a:ea typeface="+mj-ea"/>
                <a:cs typeface="宋体" panose="02010600030101010101" pitchFamily="2" charset="-122"/>
              </a:rPr>
              <a:t>,</a:t>
            </a:r>
            <a:r>
              <a:rPr lang="zh-CN" altLang="zh-CN" sz="1600" kern="0" dirty="0">
                <a:solidFill>
                  <a:srgbClr val="C00000"/>
                </a:solidFill>
                <a:latin typeface="+mj-ea"/>
                <a:ea typeface="+mj-ea"/>
                <a:cs typeface="宋体" panose="02010600030101010101" pitchFamily="2" charset="-122"/>
              </a:rPr>
              <a:t>引导全党增强</a:t>
            </a:r>
            <a:r>
              <a:rPr lang="en-US" altLang="zh-CN" sz="1600" kern="0" dirty="0">
                <a:solidFill>
                  <a:srgbClr val="C00000"/>
                </a:solidFill>
                <a:latin typeface="+mj-ea"/>
                <a:ea typeface="+mj-ea"/>
                <a:cs typeface="宋体" panose="02010600030101010101" pitchFamily="2" charset="-122"/>
              </a:rPr>
              <a:t>“</a:t>
            </a:r>
            <a:r>
              <a:rPr lang="zh-CN" altLang="zh-CN" sz="1600" kern="0" dirty="0">
                <a:solidFill>
                  <a:srgbClr val="C00000"/>
                </a:solidFill>
                <a:latin typeface="+mj-ea"/>
                <a:ea typeface="+mj-ea"/>
                <a:cs typeface="宋体" panose="02010600030101010101" pitchFamily="2" charset="-122"/>
              </a:rPr>
              <a:t>四个意识</a:t>
            </a:r>
            <a:r>
              <a:rPr lang="en-US" altLang="zh-CN" sz="1600" kern="0" dirty="0">
                <a:solidFill>
                  <a:srgbClr val="C00000"/>
                </a:solidFill>
                <a:latin typeface="+mj-ea"/>
                <a:ea typeface="+mj-ea"/>
                <a:cs typeface="宋体" panose="02010600030101010101" pitchFamily="2" charset="-122"/>
              </a:rPr>
              <a:t>”,</a:t>
            </a:r>
            <a:r>
              <a:rPr lang="zh-CN" altLang="zh-CN" sz="1600" kern="0" dirty="0">
                <a:solidFill>
                  <a:srgbClr val="C00000"/>
                </a:solidFill>
                <a:latin typeface="+mj-ea"/>
                <a:ea typeface="+mj-ea"/>
                <a:cs typeface="宋体" panose="02010600030101010101" pitchFamily="2" charset="-122"/>
              </a:rPr>
              <a:t>推动各级党组织和党员干部始终自觉地在政治立场、政治方向、政治原则、政治道路上同党中央保持高度一致</a:t>
            </a:r>
            <a:r>
              <a:rPr lang="en-US" altLang="zh-CN" sz="1600" kern="0" dirty="0">
                <a:solidFill>
                  <a:srgbClr val="C00000"/>
                </a:solidFill>
                <a:latin typeface="+mj-ea"/>
                <a:ea typeface="+mj-ea"/>
                <a:cs typeface="宋体" panose="02010600030101010101" pitchFamily="2" charset="-122"/>
              </a:rPr>
              <a:t>,</a:t>
            </a:r>
            <a:r>
              <a:rPr lang="zh-CN" altLang="zh-CN" sz="1600" kern="0" dirty="0">
                <a:solidFill>
                  <a:srgbClr val="C00000"/>
                </a:solidFill>
                <a:latin typeface="+mj-ea"/>
                <a:ea typeface="+mj-ea"/>
                <a:cs typeface="宋体" panose="02010600030101010101" pitchFamily="2" charset="-122"/>
              </a:rPr>
              <a:t>确保全党令行禁止</a:t>
            </a:r>
            <a:r>
              <a:rPr lang="en-US" altLang="zh-CN" sz="1600" kern="0" dirty="0">
                <a:solidFill>
                  <a:srgbClr val="C00000"/>
                </a:solidFill>
                <a:latin typeface="+mj-ea"/>
                <a:ea typeface="+mj-ea"/>
                <a:cs typeface="宋体" panose="02010600030101010101" pitchFamily="2" charset="-122"/>
              </a:rPr>
              <a:t>,</a:t>
            </a:r>
            <a:r>
              <a:rPr lang="zh-CN" altLang="zh-CN" sz="1600" kern="0" dirty="0">
                <a:solidFill>
                  <a:srgbClr val="C00000"/>
                </a:solidFill>
                <a:latin typeface="+mj-ea"/>
                <a:ea typeface="+mj-ea"/>
                <a:cs typeface="宋体" panose="02010600030101010101" pitchFamily="2" charset="-122"/>
              </a:rPr>
              <a:t>确保党中央一锤定音、定于一尊的权威。</a:t>
            </a:r>
          </a:p>
        </p:txBody>
      </p:sp>
    </p:spTree>
    <p:extLst>
      <p:ext uri="{BB962C8B-B14F-4D97-AF65-F5344CB8AC3E}">
        <p14:creationId xmlns:p14="http://schemas.microsoft.com/office/powerpoint/2010/main" val="254283777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4629" y="2139702"/>
            <a:ext cx="8084264" cy="609398"/>
          </a:xfrm>
          <a:prstGeom prst="rect">
            <a:avLst/>
          </a:prstGeom>
        </p:spPr>
        <p:txBody>
          <a:bodyPr wrap="none">
            <a:spAutoFit/>
          </a:bodyPr>
          <a:lstStyle/>
          <a:p>
            <a:pPr algn="ctr" defTabSz="685800">
              <a:lnSpc>
                <a:spcPct val="120000"/>
              </a:lnSpc>
            </a:pPr>
            <a:r>
              <a:rPr lang="zh-CN" altLang="en-US" sz="28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三、</a:t>
            </a:r>
            <a:r>
              <a:rPr lang="zh-CN" altLang="zh-CN" sz="28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新</a:t>
            </a:r>
            <a:r>
              <a:rPr lang="zh-CN" altLang="zh-CN" sz="28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《条例》如何贯彻以人民为中心的发展</a:t>
            </a:r>
            <a:r>
              <a:rPr lang="zh-CN" altLang="zh-CN" sz="28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思想</a:t>
            </a:r>
            <a:endParaRPr lang="zh-CN" altLang="en-US" sz="28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19409911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2499742"/>
            <a:ext cx="8496944" cy="2221121"/>
          </a:xfrm>
          <a:prstGeom prst="rect">
            <a:avLst/>
          </a:prstGeom>
          <a:ln w="12700">
            <a:solidFill>
              <a:srgbClr val="FF0000"/>
            </a:solidFill>
          </a:ln>
        </p:spPr>
        <p:txBody>
          <a:bodyPr wrap="square">
            <a:spAutoFit/>
          </a:bodyPr>
          <a:lstStyle/>
          <a:p>
            <a:pPr>
              <a:lnSpc>
                <a:spcPts val="2400"/>
              </a:lnSpc>
              <a:spcAft>
                <a:spcPts val="1125"/>
              </a:spcAft>
            </a:pPr>
            <a:r>
              <a:rPr lang="en-US" altLang="zh-CN" sz="1600" kern="0" dirty="0" smtClean="0">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习近平</a:t>
            </a:r>
            <a:r>
              <a:rPr lang="zh-CN" altLang="zh-CN" sz="1600" kern="0" dirty="0">
                <a:latin typeface="+mj-ea"/>
                <a:ea typeface="+mj-ea"/>
                <a:cs typeface="宋体" panose="02010600030101010101" pitchFamily="2" charset="-122"/>
              </a:rPr>
              <a:t>总书记指出</a:t>
            </a:r>
            <a:r>
              <a:rPr lang="en-US" altLang="zh-CN" sz="1600" kern="0" dirty="0">
                <a:latin typeface="+mj-ea"/>
                <a:ea typeface="+mj-ea"/>
                <a:cs typeface="宋体" panose="02010600030101010101" pitchFamily="2" charset="-122"/>
              </a:rPr>
              <a:t>,</a:t>
            </a:r>
            <a:r>
              <a:rPr lang="zh-CN" altLang="zh-CN" sz="1600" kern="0" dirty="0">
                <a:solidFill>
                  <a:srgbClr val="FF0000"/>
                </a:solidFill>
                <a:latin typeface="+mj-ea"/>
                <a:ea typeface="+mj-ea"/>
                <a:cs typeface="宋体" panose="02010600030101010101" pitchFamily="2" charset="-122"/>
              </a:rPr>
              <a:t>人民群众对美好生活的向往</a:t>
            </a:r>
            <a:r>
              <a:rPr lang="en-US" altLang="zh-CN" sz="1600" kern="0" dirty="0">
                <a:solidFill>
                  <a:srgbClr val="FF0000"/>
                </a:solidFill>
                <a:latin typeface="+mj-ea"/>
                <a:ea typeface="+mj-ea"/>
                <a:cs typeface="宋体" panose="02010600030101010101" pitchFamily="2" charset="-122"/>
              </a:rPr>
              <a:t>,</a:t>
            </a:r>
            <a:r>
              <a:rPr lang="zh-CN" altLang="zh-CN" sz="1600" kern="0" dirty="0">
                <a:solidFill>
                  <a:srgbClr val="FF0000"/>
                </a:solidFill>
                <a:latin typeface="+mj-ea"/>
                <a:ea typeface="+mj-ea"/>
                <a:cs typeface="宋体" panose="02010600030101010101" pitchFamily="2" charset="-122"/>
              </a:rPr>
              <a:t>就是我们党的奋斗目标</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必须坚持人民的主体地位</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践行全心全意为人民服务的根本宗旨</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坚定不移地贯彻创新、协调、绿色、开放、共享的发展理念</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坚持在发展中保障和改善民生</a:t>
            </a:r>
            <a:r>
              <a:rPr lang="zh-CN" altLang="zh-CN" sz="1600" kern="0" dirty="0" smtClean="0">
                <a:latin typeface="+mj-ea"/>
                <a:ea typeface="+mj-ea"/>
                <a:cs typeface="宋体" panose="02010600030101010101" pitchFamily="2" charset="-122"/>
              </a:rPr>
              <a:t>。</a:t>
            </a:r>
            <a:endParaRPr lang="en-US" altLang="zh-CN" sz="1600" kern="0" dirty="0" smtClean="0">
              <a:latin typeface="+mj-ea"/>
              <a:ea typeface="+mj-ea"/>
              <a:cs typeface="宋体" panose="02010600030101010101" pitchFamily="2" charset="-122"/>
            </a:endParaRPr>
          </a:p>
          <a:p>
            <a:pPr>
              <a:lnSpc>
                <a:spcPts val="2400"/>
              </a:lnSpc>
              <a:spcAft>
                <a:spcPts val="1125"/>
              </a:spcAft>
            </a:pPr>
            <a:r>
              <a:rPr lang="en-US" altLang="zh-CN" sz="1600" kern="0" dirty="0" smtClean="0">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脱贫</a:t>
            </a:r>
            <a:r>
              <a:rPr lang="zh-CN" altLang="zh-CN" sz="1600" kern="0" dirty="0">
                <a:latin typeface="+mj-ea"/>
                <a:ea typeface="+mj-ea"/>
                <a:cs typeface="宋体" panose="02010600030101010101" pitchFamily="2" charset="-122"/>
              </a:rPr>
              <a:t>攻坚、民生领域等群众身边的腐败和不正之风</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严重侵蚀我们党的宗旨和人民群众的获得感</a:t>
            </a:r>
            <a:r>
              <a:rPr lang="zh-CN" altLang="zh-CN" sz="1600" kern="0" dirty="0" smtClean="0">
                <a:latin typeface="+mj-ea"/>
                <a:ea typeface="+mj-ea"/>
                <a:cs typeface="宋体" panose="02010600030101010101" pitchFamily="2" charset="-122"/>
              </a:rPr>
              <a:t>。</a:t>
            </a:r>
            <a:endParaRPr lang="en-US" altLang="zh-CN" sz="1600" kern="0" dirty="0" smtClean="0">
              <a:latin typeface="+mj-ea"/>
              <a:ea typeface="+mj-ea"/>
              <a:cs typeface="宋体" panose="02010600030101010101" pitchFamily="2" charset="-122"/>
            </a:endParaRPr>
          </a:p>
          <a:p>
            <a:pPr>
              <a:lnSpc>
                <a:spcPts val="2400"/>
              </a:lnSpc>
              <a:spcAft>
                <a:spcPts val="1125"/>
              </a:spcAft>
            </a:pPr>
            <a:r>
              <a:rPr lang="en-US" altLang="zh-CN" sz="1600" kern="0" dirty="0" smtClean="0">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《条例》</a:t>
            </a:r>
            <a:r>
              <a:rPr lang="zh-CN" altLang="zh-CN" sz="1600" kern="0" dirty="0">
                <a:latin typeface="+mj-ea"/>
                <a:ea typeface="+mj-ea"/>
                <a:cs typeface="宋体" panose="02010600030101010101" pitchFamily="2" charset="-122"/>
              </a:rPr>
              <a:t>紧密结合新时代新使命新要求</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对侵害人民群众利益的问题</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增加了相应处分规定</a:t>
            </a:r>
            <a:r>
              <a:rPr lang="zh-CN" altLang="zh-CN" sz="1600" kern="0" dirty="0" smtClean="0">
                <a:latin typeface="+mj-ea"/>
                <a:ea typeface="+mj-ea"/>
                <a:cs typeface="宋体" panose="02010600030101010101" pitchFamily="2" charset="-122"/>
              </a:rPr>
              <a:t>。</a:t>
            </a:r>
            <a:endParaRPr lang="zh-CN" altLang="zh-CN" sz="1200" kern="100" dirty="0">
              <a:effectLst/>
              <a:latin typeface="+mj-ea"/>
              <a:ea typeface="+mj-ea"/>
              <a:cs typeface="Times New Roman" panose="02020603050405020304" pitchFamily="18" charset="0"/>
            </a:endParaRPr>
          </a:p>
        </p:txBody>
      </p:sp>
      <p:pic>
        <p:nvPicPr>
          <p:cNvPr id="4"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7494"/>
            <a:ext cx="2547304" cy="18362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67494"/>
            <a:ext cx="2452753" cy="18252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38079"/>
            <a:ext cx="2479795" cy="18296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51060486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6730" y="2018045"/>
            <a:ext cx="6281573" cy="1246495"/>
          </a:xfrm>
          <a:prstGeom prst="rect">
            <a:avLst/>
          </a:prstGeom>
          <a:ln>
            <a:solidFill>
              <a:srgbClr val="E7291D"/>
            </a:solidFill>
          </a:ln>
        </p:spPr>
        <p:txBody>
          <a:bodyPr wrap="square">
            <a:spAutoFit/>
          </a:bodyPr>
          <a:lstStyle/>
          <a:p>
            <a:pPr marL="285750" indent="-285750" algn="just">
              <a:lnSpc>
                <a:spcPts val="3000"/>
              </a:lnSpc>
              <a:spcAft>
                <a:spcPts val="1125"/>
              </a:spcAft>
              <a:buClr>
                <a:srgbClr val="FF0000"/>
              </a:buClr>
              <a:buFont typeface="微软雅黑" panose="020B0503020204020204" pitchFamily="34" charset="-122"/>
              <a:buChar char="★"/>
            </a:pPr>
            <a:r>
              <a:rPr lang="zh-CN" altLang="zh-CN" sz="1600" b="1" kern="0" dirty="0">
                <a:solidFill>
                  <a:srgbClr val="C00000"/>
                </a:solidFill>
                <a:latin typeface="+mj-ea"/>
                <a:ea typeface="+mj-ea"/>
                <a:cs typeface="宋体" panose="02010600030101010101" pitchFamily="2" charset="-122"/>
              </a:rPr>
              <a:t>二</a:t>
            </a:r>
            <a:r>
              <a:rPr lang="zh-CN" altLang="zh-CN" sz="1600" b="1" kern="0" dirty="0" smtClean="0">
                <a:solidFill>
                  <a:srgbClr val="C00000"/>
                </a:solidFill>
                <a:latin typeface="+mj-ea"/>
                <a:ea typeface="+mj-ea"/>
                <a:cs typeface="宋体" panose="02010600030101010101" pitchFamily="2" charset="-122"/>
              </a:rPr>
              <a:t>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坚决</a:t>
            </a:r>
            <a:r>
              <a:rPr lang="zh-CN" altLang="zh-CN" sz="1600" kern="0" dirty="0">
                <a:latin typeface="+mj-ea"/>
                <a:ea typeface="+mj-ea"/>
                <a:cs typeface="宋体" panose="02010600030101010101" pitchFamily="2" charset="-122"/>
              </a:rPr>
              <a:t>惩治群众身边腐败问题</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增加对扶贫脱贫中优亲厚友、显失公平的处分规定</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对在扶贫工作中有克扣群众财物、违反有关规定收取费用等侵害群众利益的</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从重或者加重处分</a:t>
            </a:r>
            <a:r>
              <a:rPr lang="zh-CN" altLang="zh-CN" sz="1600" kern="0" dirty="0" smtClean="0">
                <a:latin typeface="+mj-ea"/>
                <a:ea typeface="+mj-ea"/>
                <a:cs typeface="宋体" panose="02010600030101010101" pitchFamily="2" charset="-122"/>
              </a:rPr>
              <a:t>。</a:t>
            </a:r>
            <a:r>
              <a:rPr lang="zh-CN" altLang="en-US" sz="1600" kern="0" dirty="0">
                <a:latin typeface="+mj-ea"/>
                <a:cs typeface="宋体" panose="02010600030101010101" pitchFamily="2" charset="-122"/>
              </a:rPr>
              <a:t>第</a:t>
            </a:r>
            <a:r>
              <a:rPr lang="en-US" altLang="zh-CN" sz="1600" kern="0" dirty="0" smtClean="0">
                <a:latin typeface="+mj-ea"/>
                <a:ea typeface="+mj-ea"/>
                <a:cs typeface="宋体" panose="02010600030101010101" pitchFamily="2" charset="-122"/>
              </a:rPr>
              <a:t>114</a:t>
            </a:r>
            <a:r>
              <a:rPr lang="zh-CN" altLang="en-US" sz="1600" kern="0" dirty="0" smtClean="0">
                <a:latin typeface="+mj-ea"/>
                <a:ea typeface="+mj-ea"/>
                <a:cs typeface="宋体" panose="02010600030101010101" pitchFamily="2" charset="-122"/>
              </a:rPr>
              <a:t>条</a:t>
            </a:r>
            <a:endParaRPr lang="en-US" altLang="zh-CN" sz="1600" kern="0" dirty="0">
              <a:latin typeface="+mj-ea"/>
              <a:ea typeface="+mj-ea"/>
              <a:cs typeface="宋体" panose="02010600030101010101" pitchFamily="2" charset="-122"/>
            </a:endParaRPr>
          </a:p>
        </p:txBody>
      </p:sp>
      <p:sp>
        <p:nvSpPr>
          <p:cNvPr id="3" name="文本框 2"/>
          <p:cNvSpPr txBox="1"/>
          <p:nvPr/>
        </p:nvSpPr>
        <p:spPr>
          <a:xfrm>
            <a:off x="489610" y="555526"/>
            <a:ext cx="553998" cy="4392488"/>
          </a:xfrm>
          <a:prstGeom prst="rect">
            <a:avLst/>
          </a:prstGeom>
          <a:noFill/>
        </p:spPr>
        <p:txBody>
          <a:bodyPr vert="eaVert" wrap="square" rtlCol="0">
            <a:spAutoFit/>
          </a:bodyPr>
          <a:lstStyle/>
          <a:p>
            <a:r>
              <a:rPr lang="zh-CN" altLang="zh-CN" sz="24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j-ea"/>
                <a:ea typeface="+mj-ea"/>
                <a:cs typeface="宋体" panose="02010600030101010101" pitchFamily="2" charset="-122"/>
              </a:rPr>
              <a:t>体现了纪律建设鲜明的</a:t>
            </a:r>
            <a:r>
              <a:rPr lang="zh-CN" altLang="zh-CN" sz="2400" b="1" kern="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j-ea"/>
                <a:ea typeface="+mj-ea"/>
                <a:cs typeface="宋体" panose="02010600030101010101" pitchFamily="2" charset="-122"/>
              </a:rPr>
              <a:t>时代性</a:t>
            </a:r>
            <a:endParaRPr lang="zh-CN" alt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矩形 4"/>
          <p:cNvSpPr/>
          <p:nvPr/>
        </p:nvSpPr>
        <p:spPr>
          <a:xfrm>
            <a:off x="1055918" y="627534"/>
            <a:ext cx="6252386" cy="1246495"/>
          </a:xfrm>
          <a:prstGeom prst="rect">
            <a:avLst/>
          </a:prstGeom>
          <a:ln>
            <a:solidFill>
              <a:srgbClr val="E7291D"/>
            </a:solidFill>
          </a:ln>
        </p:spPr>
        <p:txBody>
          <a:bodyPr wrap="square">
            <a:spAutoFit/>
          </a:bodyPr>
          <a:lstStyle/>
          <a:p>
            <a:pPr marL="285750" indent="-285750" algn="just">
              <a:lnSpc>
                <a:spcPts val="3000"/>
              </a:lnSpc>
              <a:spcAft>
                <a:spcPts val="1125"/>
              </a:spcAft>
              <a:buClr>
                <a:srgbClr val="FF0000"/>
              </a:buClr>
              <a:buFont typeface="微软雅黑" panose="020B0503020204020204" pitchFamily="34" charset="-122"/>
              <a:buChar char="★"/>
            </a:pPr>
            <a:r>
              <a:rPr lang="zh-CN" altLang="zh-CN" sz="1600" b="1" kern="0" dirty="0">
                <a:solidFill>
                  <a:srgbClr val="C00000"/>
                </a:solidFill>
                <a:latin typeface="+mj-ea"/>
                <a:ea typeface="+mj-ea"/>
                <a:cs typeface="宋体" panose="02010600030101010101" pitchFamily="2" charset="-122"/>
              </a:rPr>
              <a:t>一</a:t>
            </a:r>
            <a:r>
              <a:rPr lang="zh-CN" altLang="zh-CN" sz="1600" b="1" kern="0" dirty="0" smtClean="0">
                <a:solidFill>
                  <a:srgbClr val="C00000"/>
                </a:solidFill>
                <a:latin typeface="+mj-ea"/>
                <a:ea typeface="+mj-ea"/>
                <a:cs typeface="宋体" panose="02010600030101010101" pitchFamily="2" charset="-122"/>
              </a:rPr>
              <a:t>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规定</a:t>
            </a:r>
            <a:r>
              <a:rPr lang="zh-CN" altLang="zh-CN" sz="1600" kern="0" dirty="0">
                <a:latin typeface="+mj-ea"/>
                <a:ea typeface="+mj-ea"/>
                <a:cs typeface="宋体" panose="02010600030101010101" pitchFamily="2" charset="-122"/>
              </a:rPr>
              <a:t>贯彻创新、协调、绿色、开放、共享的发展理念不力</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对职责范围内的问题失察失责</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造成较大损失或者重大损失的</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从重或者加重处分</a:t>
            </a:r>
            <a:r>
              <a:rPr lang="zh-CN" altLang="zh-CN" sz="1600" kern="0" dirty="0" smtClean="0">
                <a:latin typeface="+mj-ea"/>
                <a:ea typeface="+mj-ea"/>
                <a:cs typeface="宋体" panose="02010600030101010101" pitchFamily="2" charset="-122"/>
              </a:rPr>
              <a:t>。</a:t>
            </a:r>
            <a:r>
              <a:rPr lang="zh-CN" altLang="en-US" sz="1600" kern="0" dirty="0">
                <a:latin typeface="+mj-ea"/>
                <a:cs typeface="宋体" panose="02010600030101010101" pitchFamily="2" charset="-122"/>
              </a:rPr>
              <a:t>第</a:t>
            </a:r>
            <a:r>
              <a:rPr lang="en-US" altLang="zh-CN" sz="1600" kern="0" dirty="0" smtClean="0">
                <a:latin typeface="+mj-ea"/>
                <a:ea typeface="+mj-ea"/>
                <a:cs typeface="宋体" panose="02010600030101010101" pitchFamily="2" charset="-122"/>
              </a:rPr>
              <a:t>121</a:t>
            </a:r>
            <a:r>
              <a:rPr lang="zh-CN" altLang="en-US" sz="1600" kern="0" dirty="0" smtClean="0">
                <a:latin typeface="+mj-ea"/>
                <a:ea typeface="+mj-ea"/>
                <a:cs typeface="宋体" panose="02010600030101010101" pitchFamily="2" charset="-122"/>
              </a:rPr>
              <a:t>条</a:t>
            </a:r>
            <a:endParaRPr lang="en-US" altLang="zh-CN" sz="1600" kern="0" dirty="0">
              <a:latin typeface="+mj-ea"/>
              <a:ea typeface="+mj-ea"/>
              <a:cs typeface="宋体" panose="02010600030101010101" pitchFamily="2" charset="-122"/>
            </a:endParaRPr>
          </a:p>
        </p:txBody>
      </p:sp>
      <p:sp>
        <p:nvSpPr>
          <p:cNvPr id="6" name="矩形 5"/>
          <p:cNvSpPr/>
          <p:nvPr/>
        </p:nvSpPr>
        <p:spPr>
          <a:xfrm>
            <a:off x="1026731" y="3386197"/>
            <a:ext cx="6281573" cy="1246495"/>
          </a:xfrm>
          <a:prstGeom prst="rect">
            <a:avLst/>
          </a:prstGeom>
          <a:ln>
            <a:solidFill>
              <a:srgbClr val="E7291D"/>
            </a:solidFill>
          </a:ln>
        </p:spPr>
        <p:txBody>
          <a:bodyPr wrap="square">
            <a:spAutoFit/>
          </a:bodyPr>
          <a:lstStyle/>
          <a:p>
            <a:pPr marL="285750" indent="-285750" algn="just">
              <a:lnSpc>
                <a:spcPts val="3000"/>
              </a:lnSpc>
              <a:spcAft>
                <a:spcPts val="1125"/>
              </a:spcAft>
              <a:buClr>
                <a:srgbClr val="FF0000"/>
              </a:buClr>
              <a:buFont typeface="微软雅黑" panose="020B0503020204020204" pitchFamily="34" charset="-122"/>
              <a:buChar char="★"/>
            </a:pPr>
            <a:r>
              <a:rPr lang="zh-CN" altLang="zh-CN" sz="1600" b="1" kern="0" dirty="0">
                <a:solidFill>
                  <a:srgbClr val="C00000"/>
                </a:solidFill>
                <a:latin typeface="+mj-ea"/>
                <a:ea typeface="+mj-ea"/>
                <a:cs typeface="宋体" panose="02010600030101010101" pitchFamily="2" charset="-122"/>
              </a:rPr>
              <a:t>三</a:t>
            </a:r>
            <a:r>
              <a:rPr lang="zh-CN" altLang="zh-CN" sz="1600" b="1" kern="0" dirty="0" smtClean="0">
                <a:solidFill>
                  <a:srgbClr val="C00000"/>
                </a:solidFill>
                <a:latin typeface="+mj-ea"/>
                <a:ea typeface="+mj-ea"/>
                <a:cs typeface="宋体" panose="02010600030101010101" pitchFamily="2" charset="-122"/>
              </a:rPr>
              <a:t>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把</a:t>
            </a:r>
            <a:r>
              <a:rPr lang="zh-CN" altLang="zh-CN" sz="1600" kern="0" dirty="0">
                <a:latin typeface="+mj-ea"/>
                <a:ea typeface="+mj-ea"/>
                <a:cs typeface="宋体" panose="02010600030101010101" pitchFamily="2" charset="-122"/>
              </a:rPr>
              <a:t>惩治</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蝇贪</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同扫黑除恶结合起来</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增加规定利用宗族或者黑恶势力等欺压群众</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或者纵容涉黑涉恶活动、为黑恶势力充当</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保护伞</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的处分规定</a:t>
            </a:r>
            <a:r>
              <a:rPr lang="zh-CN" altLang="zh-CN" sz="1600" kern="0" dirty="0" smtClean="0">
                <a:latin typeface="+mj-ea"/>
                <a:ea typeface="+mj-ea"/>
                <a:cs typeface="宋体" panose="02010600030101010101" pitchFamily="2" charset="-122"/>
              </a:rPr>
              <a:t>。</a:t>
            </a:r>
            <a:r>
              <a:rPr lang="zh-CN" altLang="en-US" sz="1600" kern="0" dirty="0">
                <a:latin typeface="+mj-ea"/>
                <a:cs typeface="宋体" panose="02010600030101010101" pitchFamily="2" charset="-122"/>
              </a:rPr>
              <a:t>第</a:t>
            </a:r>
            <a:r>
              <a:rPr lang="en-US" altLang="zh-CN" sz="1600" kern="0" dirty="0" smtClean="0">
                <a:latin typeface="+mj-ea"/>
                <a:ea typeface="+mj-ea"/>
                <a:cs typeface="宋体" panose="02010600030101010101" pitchFamily="2" charset="-122"/>
              </a:rPr>
              <a:t>115</a:t>
            </a:r>
            <a:r>
              <a:rPr lang="zh-CN" altLang="en-US" sz="1600" kern="0" dirty="0" smtClean="0">
                <a:latin typeface="+mj-ea"/>
                <a:ea typeface="+mj-ea"/>
                <a:cs typeface="宋体" panose="02010600030101010101" pitchFamily="2" charset="-122"/>
              </a:rPr>
              <a:t>条</a:t>
            </a:r>
            <a:endParaRPr lang="en-US" altLang="zh-CN" sz="1600" kern="0" dirty="0">
              <a:latin typeface="+mj-ea"/>
              <a:ea typeface="+mj-ea"/>
              <a:cs typeface="宋体" panose="02010600030101010101"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2943225"/>
            <a:ext cx="1676400" cy="2200275"/>
          </a:xfrm>
          <a:prstGeom prst="rect">
            <a:avLst/>
          </a:prstGeom>
        </p:spPr>
      </p:pic>
    </p:spTree>
    <p:extLst>
      <p:ext uri="{BB962C8B-B14F-4D97-AF65-F5344CB8AC3E}">
        <p14:creationId xmlns:p14="http://schemas.microsoft.com/office/powerpoint/2010/main" val="262179215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3608" y="2139702"/>
            <a:ext cx="7160936" cy="633187"/>
          </a:xfrm>
          <a:prstGeom prst="rect">
            <a:avLst/>
          </a:prstGeom>
        </p:spPr>
        <p:txBody>
          <a:bodyPr wrap="none">
            <a:spAutoFit/>
          </a:bodyPr>
          <a:lstStyle/>
          <a:p>
            <a:pPr algn="ctr" defTabSz="685800">
              <a:lnSpc>
                <a:spcPct val="120000"/>
              </a:lnSpc>
            </a:pPr>
            <a:r>
              <a:rPr lang="zh-CN" altLang="en-US" sz="32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四、</a:t>
            </a:r>
            <a:r>
              <a:rPr lang="zh-CN"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新《条例》如何增强制度的针对性</a:t>
            </a:r>
            <a:endParaRPr lang="zh-CN" altLang="en-US"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29731418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059582"/>
            <a:ext cx="5688632" cy="3026278"/>
          </a:xfrm>
          <a:prstGeom prst="rect">
            <a:avLst/>
          </a:prstGeom>
          <a:ln w="12700">
            <a:solidFill>
              <a:srgbClr val="FF0000"/>
            </a:solidFill>
          </a:ln>
        </p:spPr>
        <p:txBody>
          <a:bodyPr wrap="square">
            <a:spAutoFit/>
          </a:bodyPr>
          <a:lstStyle/>
          <a:p>
            <a:pPr marL="285750" indent="-285750">
              <a:lnSpc>
                <a:spcPts val="3000"/>
              </a:lnSpc>
              <a:spcAft>
                <a:spcPts val="1125"/>
              </a:spcAft>
              <a:buClr>
                <a:srgbClr val="FF0000"/>
              </a:buClr>
              <a:buFont typeface="微软雅黑" panose="020B0503020204020204" pitchFamily="34" charset="-122"/>
              <a:buChar char="★"/>
            </a:pPr>
            <a:r>
              <a:rPr lang="zh-CN" altLang="zh-CN" kern="0" dirty="0" smtClean="0">
                <a:latin typeface="+mj-ea"/>
                <a:ea typeface="+mj-ea"/>
                <a:cs typeface="宋体" panose="02010600030101010101" pitchFamily="2" charset="-122"/>
              </a:rPr>
              <a:t>党</a:t>
            </a:r>
            <a:r>
              <a:rPr lang="zh-CN" altLang="zh-CN" kern="0" dirty="0">
                <a:latin typeface="+mj-ea"/>
                <a:ea typeface="+mj-ea"/>
                <a:cs typeface="宋体" panose="02010600030101010101" pitchFamily="2" charset="-122"/>
              </a:rPr>
              <a:t>的十八大以来</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以习近平同志为核心的党中央全面加强党的领导和党的建设</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全面从严治党取得卓著成效</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反腐败斗争压倒性态势已经形成并巩固</a:t>
            </a:r>
            <a:r>
              <a:rPr lang="zh-CN" altLang="zh-CN" kern="0" dirty="0" smtClean="0">
                <a:latin typeface="+mj-ea"/>
                <a:ea typeface="+mj-ea"/>
                <a:cs typeface="宋体" panose="02010600030101010101" pitchFamily="2" charset="-122"/>
              </a:rPr>
              <a:t>发展</a:t>
            </a:r>
            <a:r>
              <a:rPr lang="zh-CN" altLang="en-US" kern="0" dirty="0" smtClean="0">
                <a:latin typeface="+mj-ea"/>
                <a:ea typeface="+mj-ea"/>
                <a:cs typeface="宋体" panose="02010600030101010101" pitchFamily="2" charset="-122"/>
              </a:rPr>
              <a:t>；</a:t>
            </a:r>
            <a:endParaRPr lang="en-US" altLang="zh-CN" kern="0" dirty="0" smtClean="0">
              <a:latin typeface="+mj-ea"/>
              <a:ea typeface="+mj-ea"/>
              <a:cs typeface="宋体" panose="02010600030101010101" pitchFamily="2" charset="-122"/>
            </a:endParaRPr>
          </a:p>
          <a:p>
            <a:pPr marL="285750" indent="-285750">
              <a:lnSpc>
                <a:spcPts val="3000"/>
              </a:lnSpc>
              <a:spcAft>
                <a:spcPts val="1125"/>
              </a:spcAft>
              <a:buClr>
                <a:srgbClr val="FF0000"/>
              </a:buClr>
              <a:buFont typeface="微软雅黑" panose="020B0503020204020204" pitchFamily="34" charset="-122"/>
              <a:buChar char="★"/>
            </a:pPr>
            <a:r>
              <a:rPr lang="zh-CN" altLang="zh-CN" kern="0" dirty="0" smtClean="0">
                <a:latin typeface="+mj-ea"/>
                <a:ea typeface="+mj-ea"/>
                <a:cs typeface="宋体" panose="02010600030101010101" pitchFamily="2" charset="-122"/>
              </a:rPr>
              <a:t>但</a:t>
            </a:r>
            <a:r>
              <a:rPr lang="zh-CN" altLang="zh-CN" kern="0" dirty="0">
                <a:latin typeface="+mj-ea"/>
                <a:ea typeface="+mj-ea"/>
                <a:cs typeface="宋体" panose="02010600030101010101" pitchFamily="2" charset="-122"/>
              </a:rPr>
              <a:t>从立案查处的违纪违法案件看</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暴露出的问题仍然很突出</a:t>
            </a:r>
            <a:r>
              <a:rPr lang="zh-CN" altLang="zh-CN" kern="0" dirty="0" smtClean="0">
                <a:latin typeface="+mj-ea"/>
                <a:ea typeface="+mj-ea"/>
                <a:cs typeface="宋体" panose="02010600030101010101" pitchFamily="2" charset="-122"/>
              </a:rPr>
              <a:t>。</a:t>
            </a:r>
            <a:endParaRPr lang="en-US" altLang="zh-CN" kern="0" dirty="0" smtClean="0">
              <a:latin typeface="+mj-ea"/>
              <a:ea typeface="+mj-ea"/>
              <a:cs typeface="宋体" panose="02010600030101010101" pitchFamily="2" charset="-122"/>
            </a:endParaRPr>
          </a:p>
          <a:p>
            <a:pPr marL="285750" indent="-285750">
              <a:lnSpc>
                <a:spcPts val="3000"/>
              </a:lnSpc>
              <a:spcAft>
                <a:spcPts val="1125"/>
              </a:spcAft>
              <a:buClr>
                <a:srgbClr val="FF0000"/>
              </a:buClr>
              <a:buFont typeface="微软雅黑" panose="020B0503020204020204" pitchFamily="34" charset="-122"/>
              <a:buChar char="★"/>
            </a:pPr>
            <a:r>
              <a:rPr lang="zh-CN" altLang="zh-CN" kern="0" dirty="0" smtClean="0">
                <a:latin typeface="+mj-ea"/>
                <a:ea typeface="+mj-ea"/>
                <a:cs typeface="宋体" panose="02010600030101010101" pitchFamily="2" charset="-122"/>
              </a:rPr>
              <a:t>《条例》</a:t>
            </a:r>
            <a:r>
              <a:rPr lang="zh-CN" altLang="zh-CN" kern="0" dirty="0">
                <a:latin typeface="+mj-ea"/>
                <a:ea typeface="+mj-ea"/>
                <a:cs typeface="宋体" panose="02010600030101010101" pitchFamily="2" charset="-122"/>
              </a:rPr>
              <a:t>进一步总结实践经验</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凝练为纪律规定</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进一步扎紧制度笼子</a:t>
            </a:r>
            <a:r>
              <a:rPr lang="zh-CN" altLang="zh-CN" kern="0" dirty="0" smtClean="0">
                <a:latin typeface="+mj-ea"/>
                <a:ea typeface="+mj-ea"/>
                <a:cs typeface="宋体" panose="02010600030101010101" pitchFamily="2" charset="-122"/>
              </a:rPr>
              <a:t>。</a:t>
            </a:r>
            <a:endParaRPr lang="zh-CN" altLang="zh-CN" sz="1400" kern="100" dirty="0">
              <a:effectLst/>
              <a:latin typeface="+mj-ea"/>
              <a:ea typeface="+mj-ea"/>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942735"/>
            <a:ext cx="2076450" cy="2143125"/>
          </a:xfrm>
          <a:prstGeom prst="rect">
            <a:avLst/>
          </a:prstGeom>
        </p:spPr>
      </p:pic>
    </p:spTree>
    <p:extLst>
      <p:ext uri="{BB962C8B-B14F-4D97-AF65-F5344CB8AC3E}">
        <p14:creationId xmlns:p14="http://schemas.microsoft.com/office/powerpoint/2010/main" val="18871907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483518"/>
            <a:ext cx="7920880" cy="4349909"/>
          </a:xfrm>
          <a:prstGeom prst="rect">
            <a:avLst/>
          </a:prstGeom>
        </p:spPr>
        <p:txBody>
          <a:bodyPr wrap="square">
            <a:spAutoFit/>
          </a:bodyPr>
          <a:lstStyle/>
          <a:p>
            <a:pPr algn="just">
              <a:lnSpc>
                <a:spcPts val="2400"/>
              </a:lnSpc>
              <a:spcAft>
                <a:spcPts val="1125"/>
              </a:spcAft>
              <a:buClr>
                <a:srgbClr val="FF0000"/>
              </a:buClr>
            </a:pPr>
            <a:r>
              <a:rPr lang="zh-CN" altLang="zh-CN" sz="1600" b="1" kern="0" dirty="0">
                <a:solidFill>
                  <a:srgbClr val="C00000"/>
                </a:solidFill>
                <a:latin typeface="+mj-ea"/>
                <a:ea typeface="+mj-ea"/>
                <a:cs typeface="宋体" panose="02010600030101010101" pitchFamily="2" charset="-122"/>
              </a:rPr>
              <a:t>一</a:t>
            </a:r>
            <a:r>
              <a:rPr lang="zh-CN" altLang="zh-CN" sz="1600" b="1" kern="0" dirty="0" smtClean="0">
                <a:solidFill>
                  <a:srgbClr val="C00000"/>
                </a:solidFill>
                <a:latin typeface="+mj-ea"/>
                <a:ea typeface="+mj-ea"/>
                <a:cs typeface="宋体" panose="02010600030101010101" pitchFamily="2" charset="-122"/>
              </a:rPr>
              <a:t>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在</a:t>
            </a:r>
            <a:r>
              <a:rPr lang="zh-CN" altLang="zh-CN" sz="1600" kern="0" dirty="0">
                <a:latin typeface="+mj-ea"/>
                <a:ea typeface="+mj-ea"/>
                <a:cs typeface="宋体" panose="02010600030101010101" pitchFamily="2" charset="-122"/>
              </a:rPr>
              <a:t>组织纪律中</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对故意规避集体决策、借集体决策名义集体违规等违反民主集中制原则行为作出规定</a:t>
            </a:r>
            <a:r>
              <a:rPr lang="en-US" altLang="zh-CN" sz="1600" kern="0" dirty="0" smtClean="0">
                <a:latin typeface="+mj-ea"/>
                <a:ea typeface="+mj-ea"/>
                <a:cs typeface="宋体" panose="02010600030101010101" pitchFamily="2" charset="-122"/>
              </a:rPr>
              <a:t>;  </a:t>
            </a:r>
            <a:r>
              <a:rPr lang="zh-CN" altLang="en-US" sz="1600" kern="0" dirty="0" smtClean="0">
                <a:latin typeface="+mj-ea"/>
                <a:ea typeface="+mj-ea"/>
                <a:cs typeface="宋体" panose="02010600030101010101" pitchFamily="2" charset="-122"/>
              </a:rPr>
              <a:t>（第</a:t>
            </a:r>
            <a:r>
              <a:rPr lang="en-US" altLang="zh-CN" sz="1600" kern="0" dirty="0" smtClean="0">
                <a:latin typeface="+mj-ea"/>
                <a:ea typeface="+mj-ea"/>
                <a:cs typeface="宋体" panose="02010600030101010101" pitchFamily="2" charset="-122"/>
              </a:rPr>
              <a:t>70</a:t>
            </a:r>
            <a:r>
              <a:rPr lang="zh-CN" altLang="en-US" sz="1600" kern="0" dirty="0" smtClean="0">
                <a:latin typeface="+mj-ea"/>
                <a:ea typeface="+mj-ea"/>
                <a:cs typeface="宋体" panose="02010600030101010101" pitchFamily="2" charset="-122"/>
              </a:rPr>
              <a:t>条）</a:t>
            </a:r>
            <a:endParaRPr lang="en-US" altLang="zh-CN" sz="1600" kern="0" dirty="0" smtClean="0">
              <a:latin typeface="+mj-ea"/>
              <a:ea typeface="+mj-ea"/>
              <a:cs typeface="宋体" panose="02010600030101010101" pitchFamily="2" charset="-122"/>
            </a:endParaRPr>
          </a:p>
          <a:p>
            <a:pPr algn="just">
              <a:lnSpc>
                <a:spcPts val="2400"/>
              </a:lnSpc>
              <a:spcAft>
                <a:spcPts val="1125"/>
              </a:spcAft>
              <a:buClr>
                <a:srgbClr val="FF0000"/>
              </a:buClr>
            </a:pPr>
            <a:r>
              <a:rPr lang="zh-CN" altLang="zh-CN" sz="1600" kern="0" dirty="0" smtClean="0">
                <a:latin typeface="+mj-ea"/>
                <a:ea typeface="+mj-ea"/>
                <a:cs typeface="宋体" panose="02010600030101010101" pitchFamily="2" charset="-122"/>
              </a:rPr>
              <a:t>进一步</a:t>
            </a:r>
            <a:r>
              <a:rPr lang="zh-CN" altLang="zh-CN" sz="1600" kern="0" dirty="0">
                <a:latin typeface="+mj-ea"/>
                <a:ea typeface="+mj-ea"/>
                <a:cs typeface="宋体" panose="02010600030101010101" pitchFamily="2" charset="-122"/>
              </a:rPr>
              <a:t>明确违反干部选拔任用规定的情形</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对任人唯亲、排斥异己、封官许愿、说情</a:t>
            </a:r>
            <a:r>
              <a:rPr lang="zh-CN" altLang="zh-CN" sz="1600" kern="0" dirty="0" smtClean="0">
                <a:latin typeface="+mj-ea"/>
                <a:ea typeface="+mj-ea"/>
                <a:cs typeface="宋体" panose="02010600030101010101" pitchFamily="2" charset="-122"/>
              </a:rPr>
              <a:t>干</a:t>
            </a:r>
            <a:r>
              <a:rPr lang="en-US" altLang="zh-CN" sz="1600" kern="0" dirty="0" smtClean="0">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预</a:t>
            </a:r>
            <a:r>
              <a:rPr lang="zh-CN" altLang="zh-CN" sz="1600" kern="0" dirty="0">
                <a:latin typeface="+mj-ea"/>
                <a:ea typeface="+mj-ea"/>
                <a:cs typeface="宋体" panose="02010600030101010101" pitchFamily="2" charset="-122"/>
              </a:rPr>
              <a:t>、跑官要官、突击提拔或者调整干部等行为作出处分</a:t>
            </a:r>
            <a:r>
              <a:rPr lang="zh-CN" altLang="zh-CN" sz="1600" kern="0" dirty="0" smtClean="0">
                <a:latin typeface="+mj-ea"/>
                <a:ea typeface="+mj-ea"/>
                <a:cs typeface="宋体" panose="02010600030101010101" pitchFamily="2" charset="-122"/>
              </a:rPr>
              <a:t>规定</a:t>
            </a:r>
            <a:r>
              <a:rPr lang="zh-CN" altLang="en-US" sz="1600" kern="0" dirty="0" smtClean="0">
                <a:latin typeface="+mj-ea"/>
                <a:ea typeface="+mj-ea"/>
                <a:cs typeface="宋体" panose="02010600030101010101" pitchFamily="2" charset="-122"/>
              </a:rPr>
              <a:t>；（第</a:t>
            </a:r>
            <a:r>
              <a:rPr lang="en-US" altLang="zh-CN" sz="1600" kern="0" dirty="0" smtClean="0">
                <a:latin typeface="+mj-ea"/>
                <a:ea typeface="+mj-ea"/>
                <a:cs typeface="宋体" panose="02010600030101010101" pitchFamily="2" charset="-122"/>
              </a:rPr>
              <a:t>76</a:t>
            </a:r>
            <a:r>
              <a:rPr lang="zh-CN" altLang="en-US" sz="1600" kern="0" dirty="0" smtClean="0">
                <a:latin typeface="+mj-ea"/>
                <a:ea typeface="+mj-ea"/>
                <a:cs typeface="宋体" panose="02010600030101010101" pitchFamily="2" charset="-122"/>
              </a:rPr>
              <a:t>条）</a:t>
            </a:r>
            <a:endParaRPr lang="en-US" altLang="zh-CN" sz="1600" kern="0" dirty="0">
              <a:latin typeface="+mj-ea"/>
              <a:ea typeface="+mj-ea"/>
              <a:cs typeface="宋体" panose="02010600030101010101" pitchFamily="2" charset="-122"/>
            </a:endParaRPr>
          </a:p>
          <a:p>
            <a:pPr algn="just">
              <a:lnSpc>
                <a:spcPts val="2400"/>
              </a:lnSpc>
              <a:spcAft>
                <a:spcPts val="1125"/>
              </a:spcAft>
              <a:buClr>
                <a:srgbClr val="FF0000"/>
              </a:buClr>
            </a:pPr>
            <a:r>
              <a:rPr lang="zh-CN" altLang="zh-CN" sz="1600" kern="0" dirty="0">
                <a:latin typeface="+mj-ea"/>
                <a:ea typeface="+mj-ea"/>
                <a:cs typeface="宋体" panose="02010600030101010101" pitchFamily="2" charset="-122"/>
              </a:rPr>
              <a:t>二是</a:t>
            </a:r>
            <a:r>
              <a:rPr lang="en-US" altLang="zh-CN" sz="1600" kern="0" dirty="0">
                <a:latin typeface="+mj-ea"/>
                <a:ea typeface="+mj-ea"/>
                <a:cs typeface="宋体" panose="02010600030101010101" pitchFamily="2" charset="-122"/>
              </a:rPr>
              <a:t>   </a:t>
            </a:r>
            <a:r>
              <a:rPr lang="zh-CN" altLang="zh-CN" sz="1600" kern="0" dirty="0">
                <a:latin typeface="+mj-ea"/>
                <a:ea typeface="+mj-ea"/>
                <a:cs typeface="宋体" panose="02010600030101010101" pitchFamily="2" charset="-122"/>
              </a:rPr>
              <a:t>在廉洁纪律中</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强化对党员干部从事营利活动的监督</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增加对利用参与企业重组改制、定向增发、兼并投资、土地使用权出让等决策、审批过程中掌握的信息买卖股票</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利用职权或者职务上的影响通过购买信托产品、基金等方式非正常获利行为的处分规定</a:t>
            </a:r>
            <a:r>
              <a:rPr lang="en-US" altLang="zh-CN" sz="1600" kern="0" dirty="0">
                <a:latin typeface="+mj-ea"/>
                <a:ea typeface="+mj-ea"/>
                <a:cs typeface="宋体" panose="02010600030101010101" pitchFamily="2" charset="-122"/>
              </a:rPr>
              <a:t>;</a:t>
            </a:r>
          </a:p>
          <a:p>
            <a:pPr algn="just">
              <a:lnSpc>
                <a:spcPts val="2400"/>
              </a:lnSpc>
              <a:spcAft>
                <a:spcPts val="1125"/>
              </a:spcAft>
              <a:buClr>
                <a:srgbClr val="FF0000"/>
              </a:buClr>
            </a:pPr>
            <a:r>
              <a:rPr lang="zh-CN" altLang="zh-CN" sz="1600" kern="0" dirty="0">
                <a:latin typeface="+mj-ea"/>
                <a:ea typeface="+mj-ea"/>
                <a:cs typeface="宋体" panose="02010600030101010101" pitchFamily="2" charset="-122"/>
              </a:rPr>
              <a:t>规定对借用管理和服务对象的钱款、住房、车辆等</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或者通过民间借贷等金融活动获取大额回报</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影响公正执行公务行为的纪律处分</a:t>
            </a:r>
            <a:r>
              <a:rPr lang="en-US" altLang="zh-CN" sz="1600" kern="0" dirty="0">
                <a:latin typeface="+mj-ea"/>
                <a:ea typeface="+mj-ea"/>
                <a:cs typeface="宋体" panose="02010600030101010101" pitchFamily="2" charset="-122"/>
              </a:rPr>
              <a:t>;</a:t>
            </a:r>
            <a:r>
              <a:rPr lang="zh-CN" altLang="en-US" sz="1600" kern="0" dirty="0">
                <a:latin typeface="+mj-ea"/>
                <a:ea typeface="+mj-ea"/>
                <a:cs typeface="宋体" panose="02010600030101010101" pitchFamily="2" charset="-122"/>
              </a:rPr>
              <a:t>（第</a:t>
            </a:r>
            <a:r>
              <a:rPr lang="en-US" altLang="zh-CN" sz="1600" kern="0" dirty="0">
                <a:latin typeface="+mj-ea"/>
                <a:ea typeface="+mj-ea"/>
                <a:cs typeface="宋体" panose="02010600030101010101" pitchFamily="2" charset="-122"/>
              </a:rPr>
              <a:t>90</a:t>
            </a:r>
            <a:r>
              <a:rPr lang="zh-CN" altLang="en-US" sz="1600" kern="0" dirty="0">
                <a:latin typeface="+mj-ea"/>
                <a:ea typeface="+mj-ea"/>
                <a:cs typeface="宋体" panose="02010600030101010101" pitchFamily="2" charset="-122"/>
              </a:rPr>
              <a:t>和</a:t>
            </a:r>
            <a:r>
              <a:rPr lang="en-US" altLang="zh-CN" sz="1600" kern="0" dirty="0">
                <a:latin typeface="+mj-ea"/>
                <a:ea typeface="+mj-ea"/>
                <a:cs typeface="宋体" panose="02010600030101010101" pitchFamily="2" charset="-122"/>
              </a:rPr>
              <a:t>94</a:t>
            </a:r>
            <a:r>
              <a:rPr lang="zh-CN" altLang="en-US" sz="1600" kern="0" dirty="0">
                <a:latin typeface="+mj-ea"/>
                <a:ea typeface="+mj-ea"/>
                <a:cs typeface="宋体" panose="02010600030101010101" pitchFamily="2" charset="-122"/>
              </a:rPr>
              <a:t>条）</a:t>
            </a:r>
            <a:endParaRPr lang="en-US" altLang="zh-CN" sz="1600" kern="0" dirty="0">
              <a:latin typeface="+mj-ea"/>
              <a:ea typeface="+mj-ea"/>
              <a:cs typeface="宋体" panose="02010600030101010101" pitchFamily="2" charset="-122"/>
            </a:endParaRPr>
          </a:p>
          <a:p>
            <a:pPr algn="just">
              <a:lnSpc>
                <a:spcPts val="2400"/>
              </a:lnSpc>
              <a:spcAft>
                <a:spcPts val="1125"/>
              </a:spcAft>
              <a:buClr>
                <a:srgbClr val="FF0000"/>
              </a:buClr>
            </a:pPr>
            <a:r>
              <a:rPr lang="zh-CN" altLang="zh-CN" sz="1600" kern="0" dirty="0">
                <a:latin typeface="+mj-ea"/>
                <a:ea typeface="+mj-ea"/>
                <a:cs typeface="宋体" panose="02010600030101010101" pitchFamily="2" charset="-122"/>
              </a:rPr>
              <a:t>针对</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四风</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隐形变异</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对以学习培训、考察调研、职工疗养等为名变相公款旅游</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参加所管理企业、下属单位组织的考察活动借机旅游等违反中央八项规定精神新表现作出处分规定。</a:t>
            </a:r>
            <a:r>
              <a:rPr lang="zh-CN" altLang="en-US" sz="1600" kern="0" dirty="0">
                <a:latin typeface="+mj-ea"/>
                <a:ea typeface="+mj-ea"/>
                <a:cs typeface="宋体" panose="02010600030101010101" pitchFamily="2" charset="-122"/>
              </a:rPr>
              <a:t>（第</a:t>
            </a:r>
            <a:r>
              <a:rPr lang="en-US" altLang="zh-CN" sz="1600" kern="0" dirty="0">
                <a:latin typeface="+mj-ea"/>
                <a:ea typeface="+mj-ea"/>
                <a:cs typeface="宋体" panose="02010600030101010101" pitchFamily="2" charset="-122"/>
              </a:rPr>
              <a:t>105</a:t>
            </a:r>
            <a:r>
              <a:rPr lang="zh-CN" altLang="en-US" sz="1600" kern="0" dirty="0">
                <a:latin typeface="+mj-ea"/>
                <a:ea typeface="+mj-ea"/>
                <a:cs typeface="宋体" panose="02010600030101010101" pitchFamily="2" charset="-122"/>
              </a:rPr>
              <a:t>条）</a:t>
            </a:r>
            <a:endParaRPr lang="zh-CN" altLang="zh-CN" sz="1600" kern="0" dirty="0">
              <a:latin typeface="+mj-ea"/>
              <a:ea typeface="+mj-ea"/>
              <a:cs typeface="宋体" panose="02010600030101010101" pitchFamily="2" charset="-122"/>
            </a:endParaRPr>
          </a:p>
        </p:txBody>
      </p:sp>
      <p:sp>
        <p:nvSpPr>
          <p:cNvPr id="3" name="五角星 2"/>
          <p:cNvSpPr/>
          <p:nvPr/>
        </p:nvSpPr>
        <p:spPr>
          <a:xfrm>
            <a:off x="467544" y="555526"/>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4" name="五角星 3"/>
          <p:cNvSpPr/>
          <p:nvPr/>
        </p:nvSpPr>
        <p:spPr>
          <a:xfrm>
            <a:off x="497969" y="1995686"/>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172027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203598"/>
            <a:ext cx="7704856" cy="3247043"/>
          </a:xfrm>
          <a:prstGeom prst="rect">
            <a:avLst/>
          </a:prstGeom>
        </p:spPr>
        <p:txBody>
          <a:bodyPr wrap="square">
            <a:spAutoFit/>
          </a:bodyPr>
          <a:lstStyle/>
          <a:p>
            <a:pPr algn="just">
              <a:lnSpc>
                <a:spcPts val="2800"/>
              </a:lnSpc>
              <a:spcAft>
                <a:spcPts val="1125"/>
              </a:spcAft>
              <a:buClr>
                <a:srgbClr val="FF0000"/>
              </a:buClr>
            </a:pPr>
            <a:r>
              <a:rPr lang="zh-CN" altLang="zh-CN" sz="1600" b="1" kern="0" dirty="0" smtClean="0">
                <a:solidFill>
                  <a:srgbClr val="C00000"/>
                </a:solidFill>
                <a:latin typeface="+mj-ea"/>
                <a:ea typeface="+mj-ea"/>
                <a:cs typeface="宋体" panose="02010600030101010101" pitchFamily="2" charset="-122"/>
              </a:rPr>
              <a:t>三是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在</a:t>
            </a:r>
            <a:r>
              <a:rPr lang="zh-CN" altLang="zh-CN" sz="1600" kern="0" dirty="0">
                <a:latin typeface="+mj-ea"/>
                <a:ea typeface="+mj-ea"/>
                <a:cs typeface="宋体" panose="02010600030101010101" pitchFamily="2" charset="-122"/>
              </a:rPr>
              <a:t>工作纪律中</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重点针对形式主义和官僚主义积习甚深的问题</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增加贯彻党中央决策部署只表态不落实</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热衷于搞舆论造势、浮在表面</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以及单纯以会议贯彻会议、以文件落实文件</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在实际工作中不见诸行动等行为的处分</a:t>
            </a:r>
            <a:r>
              <a:rPr lang="zh-CN" altLang="zh-CN" sz="1600" kern="0" dirty="0" smtClean="0">
                <a:latin typeface="+mj-ea"/>
                <a:ea typeface="+mj-ea"/>
                <a:cs typeface="宋体" panose="02010600030101010101" pitchFamily="2" charset="-122"/>
              </a:rPr>
              <a:t>规定</a:t>
            </a:r>
            <a:r>
              <a:rPr lang="zh-CN" altLang="en-US" sz="1600" kern="0" dirty="0" smtClean="0">
                <a:latin typeface="+mj-ea"/>
                <a:ea typeface="+mj-ea"/>
                <a:cs typeface="宋体" panose="02010600030101010101" pitchFamily="2" charset="-122"/>
              </a:rPr>
              <a:t>。（</a:t>
            </a:r>
            <a:r>
              <a:rPr lang="zh-CN" altLang="en-US" sz="1600" kern="0" dirty="0">
                <a:latin typeface="+mj-ea"/>
                <a:ea typeface="+mj-ea"/>
                <a:cs typeface="宋体" panose="02010600030101010101" pitchFamily="2" charset="-122"/>
              </a:rPr>
              <a:t>第</a:t>
            </a:r>
            <a:r>
              <a:rPr lang="en-US" altLang="zh-CN" sz="1600" kern="0" dirty="0" smtClean="0">
                <a:latin typeface="+mj-ea"/>
                <a:ea typeface="+mj-ea"/>
                <a:cs typeface="宋体" panose="02010600030101010101" pitchFamily="2" charset="-122"/>
              </a:rPr>
              <a:t>121</a:t>
            </a:r>
            <a:r>
              <a:rPr lang="zh-CN" altLang="en-US" sz="1600" kern="0" dirty="0" smtClean="0">
                <a:latin typeface="+mj-ea"/>
                <a:ea typeface="+mj-ea"/>
                <a:cs typeface="宋体" panose="02010600030101010101" pitchFamily="2" charset="-122"/>
              </a:rPr>
              <a:t>条）</a:t>
            </a:r>
            <a:endParaRPr lang="en-US" altLang="zh-CN" sz="1600" kern="0" dirty="0" smtClean="0">
              <a:latin typeface="+mj-ea"/>
              <a:ea typeface="+mj-ea"/>
              <a:cs typeface="宋体" panose="02010600030101010101" pitchFamily="2" charset="-122"/>
            </a:endParaRPr>
          </a:p>
          <a:p>
            <a:pPr algn="just">
              <a:lnSpc>
                <a:spcPts val="2800"/>
              </a:lnSpc>
              <a:spcAft>
                <a:spcPts val="1125"/>
              </a:spcAft>
              <a:buClr>
                <a:srgbClr val="FF0000"/>
              </a:buClr>
            </a:pPr>
            <a:r>
              <a:rPr lang="zh-CN" altLang="zh-CN" sz="1600" kern="0" dirty="0" smtClean="0">
                <a:latin typeface="+mj-ea"/>
                <a:ea typeface="+mj-ea"/>
                <a:cs typeface="宋体" panose="02010600030101010101" pitchFamily="2" charset="-122"/>
              </a:rPr>
              <a:t>规定</a:t>
            </a:r>
            <a:r>
              <a:rPr lang="zh-CN" altLang="zh-CN" sz="1600" kern="0" dirty="0">
                <a:latin typeface="+mj-ea"/>
                <a:ea typeface="+mj-ea"/>
                <a:cs typeface="宋体" panose="02010600030101010101" pitchFamily="2" charset="-122"/>
              </a:rPr>
              <a:t>对在上级检查、视察工作或者向上级汇报、报告工作时纵容、唆使、暗示、强迫下级说假话、报假情的</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从重或者加重处分</a:t>
            </a:r>
            <a:r>
              <a:rPr lang="zh-CN" altLang="zh-CN" sz="1600" kern="0" dirty="0" smtClean="0">
                <a:latin typeface="+mj-ea"/>
                <a:ea typeface="+mj-ea"/>
                <a:cs typeface="宋体" panose="02010600030101010101" pitchFamily="2" charset="-122"/>
              </a:rPr>
              <a:t>。</a:t>
            </a:r>
            <a:r>
              <a:rPr lang="zh-CN" altLang="en-US" sz="1600" kern="0" dirty="0" smtClean="0">
                <a:latin typeface="+mj-ea"/>
                <a:ea typeface="+mj-ea"/>
                <a:cs typeface="宋体" panose="02010600030101010101" pitchFamily="2" charset="-122"/>
              </a:rPr>
              <a:t>（</a:t>
            </a:r>
            <a:r>
              <a:rPr lang="zh-CN" altLang="en-US" sz="1600" kern="0" dirty="0">
                <a:latin typeface="+mj-ea"/>
                <a:ea typeface="+mj-ea"/>
                <a:cs typeface="宋体" panose="02010600030101010101" pitchFamily="2" charset="-122"/>
              </a:rPr>
              <a:t>第</a:t>
            </a:r>
            <a:r>
              <a:rPr lang="en-US" altLang="zh-CN" sz="1600" kern="0" dirty="0" smtClean="0">
                <a:latin typeface="+mj-ea"/>
                <a:ea typeface="+mj-ea"/>
                <a:cs typeface="宋体" panose="02010600030101010101" pitchFamily="2" charset="-122"/>
              </a:rPr>
              <a:t>125</a:t>
            </a:r>
            <a:r>
              <a:rPr lang="zh-CN" altLang="en-US" sz="1600" kern="0" dirty="0">
                <a:latin typeface="+mj-ea"/>
                <a:ea typeface="+mj-ea"/>
                <a:cs typeface="宋体" panose="02010600030101010101" pitchFamily="2" charset="-122"/>
              </a:rPr>
              <a:t>条）</a:t>
            </a:r>
            <a:endParaRPr lang="en-US" altLang="zh-CN" sz="1600" kern="0" dirty="0">
              <a:latin typeface="+mj-ea"/>
              <a:ea typeface="+mj-ea"/>
              <a:cs typeface="宋体" panose="02010600030101010101" pitchFamily="2" charset="-122"/>
            </a:endParaRPr>
          </a:p>
          <a:p>
            <a:pPr algn="just">
              <a:lnSpc>
                <a:spcPts val="2800"/>
              </a:lnSpc>
              <a:spcAft>
                <a:spcPts val="1125"/>
              </a:spcAft>
              <a:buClr>
                <a:srgbClr val="FF0000"/>
              </a:buClr>
            </a:pPr>
            <a:r>
              <a:rPr lang="zh-CN" altLang="zh-CN" sz="1600" b="1" kern="0" dirty="0">
                <a:solidFill>
                  <a:srgbClr val="C00000"/>
                </a:solidFill>
                <a:latin typeface="+mj-ea"/>
                <a:ea typeface="+mj-ea"/>
                <a:cs typeface="宋体" panose="02010600030101010101" pitchFamily="2" charset="-122"/>
              </a:rPr>
              <a:t>四</a:t>
            </a:r>
            <a:r>
              <a:rPr lang="zh-CN" altLang="zh-CN" sz="1600" b="1" kern="0" dirty="0" smtClean="0">
                <a:solidFill>
                  <a:srgbClr val="C00000"/>
                </a:solidFill>
                <a:latin typeface="+mj-ea"/>
                <a:ea typeface="+mj-ea"/>
                <a:cs typeface="宋体" panose="02010600030101010101" pitchFamily="2" charset="-122"/>
              </a:rPr>
              <a:t>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为</a:t>
            </a:r>
            <a:r>
              <a:rPr lang="zh-CN" altLang="zh-CN" sz="1600" kern="0" dirty="0">
                <a:latin typeface="+mj-ea"/>
                <a:ea typeface="+mj-ea"/>
                <a:cs typeface="宋体" panose="02010600030101010101" pitchFamily="2" charset="-122"/>
              </a:rPr>
              <a:t>引导广大党员干部增强自律意识</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严格约束操守</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以更好落实社会主义核心价值观要求</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在生活纪律中增加不重视家风建设</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对配偶、子女及其配偶失管失教等行为的处分规定</a:t>
            </a:r>
            <a:r>
              <a:rPr lang="zh-CN" altLang="zh-CN" sz="1600" kern="0" dirty="0" smtClean="0">
                <a:latin typeface="+mj-ea"/>
                <a:ea typeface="+mj-ea"/>
                <a:cs typeface="宋体" panose="02010600030101010101" pitchFamily="2" charset="-122"/>
              </a:rPr>
              <a:t>。</a:t>
            </a:r>
            <a:r>
              <a:rPr lang="zh-CN" altLang="en-US" sz="1600" kern="0" dirty="0">
                <a:latin typeface="+mj-ea"/>
                <a:ea typeface="+mj-ea"/>
                <a:cs typeface="宋体" panose="02010600030101010101" pitchFamily="2" charset="-122"/>
              </a:rPr>
              <a:t>（第</a:t>
            </a:r>
            <a:r>
              <a:rPr lang="en-US" altLang="zh-CN" sz="1600" kern="0" dirty="0">
                <a:latin typeface="+mj-ea"/>
                <a:ea typeface="+mj-ea"/>
                <a:cs typeface="宋体" panose="02010600030101010101" pitchFamily="2" charset="-122"/>
              </a:rPr>
              <a:t>136</a:t>
            </a:r>
            <a:r>
              <a:rPr lang="zh-CN" altLang="en-US" sz="1600" kern="0" dirty="0">
                <a:latin typeface="+mj-ea"/>
                <a:ea typeface="+mj-ea"/>
                <a:cs typeface="宋体" panose="02010600030101010101" pitchFamily="2" charset="-122"/>
              </a:rPr>
              <a:t>条）</a:t>
            </a:r>
            <a:endParaRPr lang="zh-CN" altLang="zh-CN" sz="1600" kern="0" dirty="0">
              <a:latin typeface="+mj-ea"/>
              <a:ea typeface="+mj-ea"/>
              <a:cs typeface="宋体" panose="02010600030101010101" pitchFamily="2" charset="-122"/>
            </a:endParaRPr>
          </a:p>
        </p:txBody>
      </p:sp>
      <p:sp>
        <p:nvSpPr>
          <p:cNvPr id="3" name="五角星 2"/>
          <p:cNvSpPr/>
          <p:nvPr/>
        </p:nvSpPr>
        <p:spPr>
          <a:xfrm>
            <a:off x="467544" y="1275606"/>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4" name="五角星 3"/>
          <p:cNvSpPr/>
          <p:nvPr/>
        </p:nvSpPr>
        <p:spPr>
          <a:xfrm>
            <a:off x="467544" y="3363838"/>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89326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2067694"/>
            <a:ext cx="7981672" cy="633187"/>
          </a:xfrm>
          <a:prstGeom prst="rect">
            <a:avLst/>
          </a:prstGeom>
        </p:spPr>
        <p:txBody>
          <a:bodyPr wrap="none">
            <a:spAutoFit/>
          </a:bodyPr>
          <a:lstStyle/>
          <a:p>
            <a:pPr algn="ctr" defTabSz="685800">
              <a:lnSpc>
                <a:spcPct val="120000"/>
              </a:lnSpc>
            </a:pPr>
            <a:r>
              <a:rPr lang="zh-CN" altLang="en-US" sz="32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五、</a:t>
            </a:r>
            <a:r>
              <a:rPr lang="zh-CN" altLang="zh-CN" sz="32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新</a:t>
            </a:r>
            <a:r>
              <a:rPr lang="zh-CN"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《条例》如何把执纪和执法贯通</a:t>
            </a:r>
            <a:r>
              <a:rPr lang="zh-CN" altLang="zh-CN" sz="32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起来</a:t>
            </a:r>
            <a:endParaRPr lang="zh-CN" altLang="en-US"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607139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987574"/>
            <a:ext cx="8064896" cy="2169825"/>
          </a:xfrm>
          <a:prstGeom prst="rect">
            <a:avLst/>
          </a:prstGeom>
        </p:spPr>
        <p:txBody>
          <a:bodyPr wrap="square">
            <a:spAutoFit/>
          </a:bodyPr>
          <a:lstStyle/>
          <a:p>
            <a:pPr marL="285750" indent="-285750">
              <a:lnSpc>
                <a:spcPts val="2800"/>
              </a:lnSpc>
              <a:spcAft>
                <a:spcPts val="1125"/>
              </a:spcAft>
              <a:buClr>
                <a:srgbClr val="FF0000"/>
              </a:buClr>
              <a:buFont typeface="微软雅黑" panose="020B0503020204020204" pitchFamily="34" charset="-122"/>
              <a:buChar char="★"/>
            </a:pPr>
            <a:r>
              <a:rPr lang="zh-CN" altLang="zh-CN" kern="0" dirty="0" smtClean="0">
                <a:latin typeface="+mj-ea"/>
                <a:ea typeface="+mj-ea"/>
                <a:cs typeface="宋体" panose="02010600030101010101" pitchFamily="2" charset="-122"/>
              </a:rPr>
              <a:t>党</a:t>
            </a:r>
            <a:r>
              <a:rPr lang="zh-CN" altLang="zh-CN" kern="0" dirty="0">
                <a:latin typeface="+mj-ea"/>
                <a:ea typeface="+mj-ea"/>
                <a:cs typeface="宋体" panose="02010600030101010101" pitchFamily="2" charset="-122"/>
              </a:rPr>
              <a:t>的十八大以来</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习近平总书记多次强调</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要严格依照纪律和法律的尺度</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把执纪和执法贯通起来</a:t>
            </a:r>
            <a:r>
              <a:rPr lang="zh-CN" altLang="zh-CN" kern="0" dirty="0" smtClean="0">
                <a:latin typeface="+mj-ea"/>
                <a:ea typeface="+mj-ea"/>
                <a:cs typeface="宋体" panose="02010600030101010101" pitchFamily="2" charset="-122"/>
              </a:rPr>
              <a:t>。</a:t>
            </a:r>
            <a:endParaRPr lang="en-US" altLang="zh-CN" kern="0" dirty="0" smtClean="0">
              <a:latin typeface="+mj-ea"/>
              <a:ea typeface="+mj-ea"/>
              <a:cs typeface="宋体" panose="02010600030101010101" pitchFamily="2" charset="-122"/>
            </a:endParaRPr>
          </a:p>
          <a:p>
            <a:pPr marL="285750" indent="-285750">
              <a:lnSpc>
                <a:spcPts val="2800"/>
              </a:lnSpc>
              <a:spcAft>
                <a:spcPts val="1125"/>
              </a:spcAft>
              <a:buClr>
                <a:srgbClr val="FF0000"/>
              </a:buClr>
              <a:buFont typeface="微软雅黑" panose="020B0503020204020204" pitchFamily="34" charset="-122"/>
              <a:buChar char="★"/>
            </a:pPr>
            <a:r>
              <a:rPr lang="zh-CN" altLang="zh-CN" kern="0" dirty="0" smtClean="0">
                <a:latin typeface="+mj-ea"/>
                <a:ea typeface="+mj-ea"/>
                <a:cs typeface="宋体" panose="02010600030101010101" pitchFamily="2" charset="-122"/>
              </a:rPr>
              <a:t>纪律</a:t>
            </a:r>
            <a:r>
              <a:rPr lang="zh-CN" altLang="zh-CN" kern="0" dirty="0">
                <a:latin typeface="+mj-ea"/>
                <a:ea typeface="+mj-ea"/>
                <a:cs typeface="宋体" panose="02010600030101010101" pitchFamily="2" charset="-122"/>
              </a:rPr>
              <a:t>和法律本质目标是一致的</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党规党纪是国法的先导</a:t>
            </a:r>
            <a:r>
              <a:rPr lang="zh-CN" altLang="zh-CN" kern="0" dirty="0" smtClean="0">
                <a:latin typeface="+mj-ea"/>
                <a:ea typeface="+mj-ea"/>
                <a:cs typeface="宋体" panose="02010600030101010101" pitchFamily="2" charset="-122"/>
              </a:rPr>
              <a:t>。</a:t>
            </a:r>
            <a:endParaRPr lang="en-US" altLang="zh-CN" kern="0" dirty="0" smtClean="0">
              <a:latin typeface="+mj-ea"/>
              <a:ea typeface="+mj-ea"/>
              <a:cs typeface="宋体" panose="02010600030101010101" pitchFamily="2" charset="-122"/>
            </a:endParaRPr>
          </a:p>
          <a:p>
            <a:pPr marL="285750" indent="-285750">
              <a:lnSpc>
                <a:spcPts val="2800"/>
              </a:lnSpc>
              <a:spcAft>
                <a:spcPts val="1125"/>
              </a:spcAft>
              <a:buClr>
                <a:srgbClr val="FF0000"/>
              </a:buClr>
              <a:buFont typeface="微软雅黑" panose="020B0503020204020204" pitchFamily="34" charset="-122"/>
              <a:buChar char="★"/>
            </a:pPr>
            <a:r>
              <a:rPr lang="zh-CN" altLang="zh-CN" kern="0" dirty="0" smtClean="0">
                <a:latin typeface="+mj-ea"/>
                <a:ea typeface="+mj-ea"/>
                <a:cs typeface="宋体" panose="02010600030101010101" pitchFamily="2" charset="-122"/>
              </a:rPr>
              <a:t>纪法</a:t>
            </a:r>
            <a:r>
              <a:rPr lang="zh-CN" altLang="zh-CN" kern="0" dirty="0">
                <a:latin typeface="+mj-ea"/>
                <a:ea typeface="+mj-ea"/>
                <a:cs typeface="宋体" panose="02010600030101010101" pitchFamily="2" charset="-122"/>
              </a:rPr>
              <a:t>贯通</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首先是坚持纪严于法</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强化日常管理和监督</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抓早抓小、防微杜渐。要通过抓纪律执行避免党员干部犯更大的错误</a:t>
            </a:r>
            <a:r>
              <a:rPr lang="zh-CN" altLang="zh-CN" kern="0" dirty="0" smtClean="0">
                <a:latin typeface="+mj-ea"/>
                <a:ea typeface="+mj-ea"/>
                <a:cs typeface="宋体" panose="02010600030101010101" pitchFamily="2" charset="-122"/>
              </a:rPr>
              <a:t>。</a:t>
            </a:r>
            <a:endParaRPr lang="en-US" altLang="zh-CN" kern="0" dirty="0" smtClean="0">
              <a:latin typeface="+mj-ea"/>
              <a:ea typeface="+mj-ea"/>
              <a:cs typeface="宋体" panose="0201060003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559" y="2802119"/>
            <a:ext cx="2927441" cy="2341381"/>
          </a:xfrm>
          <a:prstGeom prst="rect">
            <a:avLst/>
          </a:prstGeom>
        </p:spPr>
      </p:pic>
    </p:spTree>
    <p:extLst>
      <p:ext uri="{BB962C8B-B14F-4D97-AF65-F5344CB8AC3E}">
        <p14:creationId xmlns:p14="http://schemas.microsoft.com/office/powerpoint/2010/main" val="30818557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雷锋PPT网www.lfppt.com">
            <a:extLst>
              <a:ext uri="{FF2B5EF4-FFF2-40B4-BE49-F238E27FC236}">
                <a16:creationId xmlns="" xmlns:a16="http://schemas.microsoft.com/office/drawing/2014/main" id="{D2623C43-8395-4F41-B262-D9CF9A9E975C}"/>
              </a:ext>
            </a:extLst>
          </p:cNvPr>
          <p:cNvSpPr/>
          <p:nvPr/>
        </p:nvSpPr>
        <p:spPr>
          <a:xfrm>
            <a:off x="2195736" y="843558"/>
            <a:ext cx="6264696" cy="4104456"/>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 xmlns:a16="http://schemas.microsoft.com/office/drawing/2014/main" id="{C263A248-92F0-445F-AF6D-09F84E927E5C}"/>
              </a:ext>
            </a:extLst>
          </p:cNvPr>
          <p:cNvSpPr/>
          <p:nvPr/>
        </p:nvSpPr>
        <p:spPr>
          <a:xfrm>
            <a:off x="3328971" y="934895"/>
            <a:ext cx="4846262" cy="3916841"/>
          </a:xfrm>
          <a:prstGeom prst="rect">
            <a:avLst/>
          </a:prstGeom>
          <a:noFill/>
        </p:spPr>
        <p:txBody>
          <a:bodyPr wrap="square" rtlCol="0">
            <a:spAutoFit/>
          </a:bodyPr>
          <a:lstStyle/>
          <a:p>
            <a:pPr>
              <a:lnSpc>
                <a:spcPct val="150000"/>
              </a:lnSpc>
              <a:spcBef>
                <a:spcPts val="600"/>
              </a:spcBef>
            </a:pPr>
            <a:r>
              <a:rPr lang="en-US" altLang="zh-CN" sz="1400" dirty="0" smtClean="0">
                <a:solidFill>
                  <a:srgbClr val="FF0000"/>
                </a:solidFill>
                <a:latin typeface="+mj-ea"/>
                <a:ea typeface="+mj-ea"/>
              </a:rPr>
              <a:t>      </a:t>
            </a:r>
            <a:r>
              <a:rPr lang="zh-CN" altLang="zh-CN" sz="1400" dirty="0" smtClean="0">
                <a:solidFill>
                  <a:srgbClr val="FF0000"/>
                </a:solidFill>
                <a:latin typeface="+mj-ea"/>
                <a:ea typeface="+mj-ea"/>
              </a:rPr>
              <a:t>《中国共产党纪律处分条例》</a:t>
            </a:r>
            <a:r>
              <a:rPr lang="zh-CN" altLang="zh-CN" sz="1400" dirty="0">
                <a:solidFill>
                  <a:srgbClr val="FF0000"/>
                </a:solidFill>
                <a:latin typeface="+mj-ea"/>
                <a:ea typeface="+mj-ea"/>
              </a:rPr>
              <a:t>作为规范党组织和党员行为的基础性法规</a:t>
            </a:r>
            <a:r>
              <a:rPr lang="en-US" altLang="zh-CN" sz="1400" dirty="0">
                <a:solidFill>
                  <a:srgbClr val="FF0000"/>
                </a:solidFill>
                <a:latin typeface="+mj-ea"/>
                <a:ea typeface="+mj-ea"/>
              </a:rPr>
              <a:t>,</a:t>
            </a:r>
            <a:r>
              <a:rPr lang="zh-CN" altLang="zh-CN" sz="1400" dirty="0">
                <a:solidFill>
                  <a:srgbClr val="FF0000"/>
                </a:solidFill>
                <a:latin typeface="+mj-ea"/>
                <a:ea typeface="+mj-ea"/>
              </a:rPr>
              <a:t>对严明党的纪律</a:t>
            </a:r>
            <a:r>
              <a:rPr lang="en-US" altLang="zh-CN" sz="1400" dirty="0">
                <a:solidFill>
                  <a:srgbClr val="FF0000"/>
                </a:solidFill>
                <a:latin typeface="+mj-ea"/>
                <a:ea typeface="+mj-ea"/>
              </a:rPr>
              <a:t>,</a:t>
            </a:r>
            <a:r>
              <a:rPr lang="zh-CN" altLang="zh-CN" sz="1400" dirty="0">
                <a:solidFill>
                  <a:srgbClr val="FF0000"/>
                </a:solidFill>
                <a:latin typeface="+mj-ea"/>
                <a:ea typeface="+mj-ea"/>
              </a:rPr>
              <a:t>维护党中央权威和集中统一领导发挥着重要作用。</a:t>
            </a:r>
          </a:p>
          <a:p>
            <a:pPr>
              <a:lnSpc>
                <a:spcPct val="150000"/>
              </a:lnSpc>
              <a:spcBef>
                <a:spcPts val="600"/>
              </a:spcBef>
            </a:pPr>
            <a:r>
              <a:rPr lang="en-US" altLang="zh-CN" sz="1400" dirty="0" smtClean="0">
                <a:solidFill>
                  <a:srgbClr val="FF0000"/>
                </a:solidFill>
                <a:latin typeface="+mj-ea"/>
                <a:ea typeface="+mj-ea"/>
              </a:rPr>
              <a:t>       2018</a:t>
            </a:r>
            <a:r>
              <a:rPr lang="zh-CN" altLang="en-US" sz="1400" dirty="0">
                <a:solidFill>
                  <a:srgbClr val="FF0000"/>
                </a:solidFill>
                <a:latin typeface="+mj-ea"/>
                <a:ea typeface="+mj-ea"/>
              </a:rPr>
              <a:t>年</a:t>
            </a:r>
            <a:r>
              <a:rPr lang="en-US" altLang="zh-CN" sz="1400" dirty="0">
                <a:solidFill>
                  <a:srgbClr val="FF0000"/>
                </a:solidFill>
                <a:latin typeface="+mj-ea"/>
                <a:ea typeface="+mj-ea"/>
              </a:rPr>
              <a:t>10</a:t>
            </a:r>
            <a:r>
              <a:rPr lang="zh-CN" altLang="en-US" sz="1400" dirty="0">
                <a:solidFill>
                  <a:srgbClr val="FF0000"/>
                </a:solidFill>
                <a:latin typeface="+mj-ea"/>
                <a:ea typeface="+mj-ea"/>
              </a:rPr>
              <a:t>月</a:t>
            </a:r>
            <a:r>
              <a:rPr lang="en-US" altLang="zh-CN" sz="1400" dirty="0">
                <a:solidFill>
                  <a:srgbClr val="FF0000"/>
                </a:solidFill>
                <a:latin typeface="+mj-ea"/>
                <a:ea typeface="+mj-ea"/>
              </a:rPr>
              <a:t>1</a:t>
            </a:r>
            <a:r>
              <a:rPr lang="zh-CN" altLang="en-US" sz="1400" dirty="0">
                <a:solidFill>
                  <a:srgbClr val="FF0000"/>
                </a:solidFill>
                <a:latin typeface="+mj-ea"/>
                <a:ea typeface="+mj-ea"/>
              </a:rPr>
              <a:t>日，</a:t>
            </a:r>
            <a:r>
              <a:rPr lang="zh-CN" altLang="zh-CN" sz="1400" dirty="0">
                <a:solidFill>
                  <a:srgbClr val="FF0000"/>
                </a:solidFill>
                <a:latin typeface="+mj-ea"/>
                <a:ea typeface="+mj-ea"/>
              </a:rPr>
              <a:t>新修订的《中国共产党纪律处分条例》正式</a:t>
            </a:r>
            <a:r>
              <a:rPr lang="zh-CN" altLang="en-US" sz="1400" dirty="0">
                <a:solidFill>
                  <a:srgbClr val="FF0000"/>
                </a:solidFill>
                <a:latin typeface="+mj-ea"/>
                <a:ea typeface="+mj-ea"/>
              </a:rPr>
              <a:t>施行</a:t>
            </a:r>
            <a:r>
              <a:rPr lang="zh-CN" altLang="zh-CN" sz="1400" dirty="0">
                <a:solidFill>
                  <a:srgbClr val="FF0000"/>
                </a:solidFill>
                <a:latin typeface="+mj-ea"/>
                <a:ea typeface="+mj-ea"/>
              </a:rPr>
              <a:t>。</a:t>
            </a:r>
            <a:endParaRPr lang="en-US" altLang="zh-CN" sz="1400" dirty="0">
              <a:solidFill>
                <a:srgbClr val="FF0000"/>
              </a:solidFill>
              <a:latin typeface="+mj-ea"/>
              <a:ea typeface="+mj-ea"/>
            </a:endParaRPr>
          </a:p>
          <a:p>
            <a:pPr>
              <a:lnSpc>
                <a:spcPct val="150000"/>
              </a:lnSpc>
              <a:spcBef>
                <a:spcPts val="600"/>
              </a:spcBef>
            </a:pPr>
            <a:r>
              <a:rPr lang="en-US" altLang="zh-CN" sz="1400" dirty="0" smtClean="0">
                <a:solidFill>
                  <a:srgbClr val="FF0000"/>
                </a:solidFill>
                <a:latin typeface="+mj-ea"/>
                <a:ea typeface="+mj-ea"/>
              </a:rPr>
              <a:t>       </a:t>
            </a:r>
            <a:r>
              <a:rPr lang="zh-CN" altLang="zh-CN" sz="1400" dirty="0" smtClean="0">
                <a:solidFill>
                  <a:srgbClr val="FF0000"/>
                </a:solidFill>
                <a:latin typeface="+mj-ea"/>
                <a:ea typeface="+mj-ea"/>
              </a:rPr>
              <a:t>此次</a:t>
            </a:r>
            <a:r>
              <a:rPr lang="zh-CN" altLang="zh-CN" sz="1400" dirty="0">
                <a:solidFill>
                  <a:srgbClr val="FF0000"/>
                </a:solidFill>
                <a:latin typeface="+mj-ea"/>
                <a:ea typeface="+mj-ea"/>
              </a:rPr>
              <a:t>修订是在</a:t>
            </a:r>
            <a:r>
              <a:rPr lang="en-US" altLang="zh-CN" sz="1400" dirty="0">
                <a:solidFill>
                  <a:srgbClr val="FF0000"/>
                </a:solidFill>
                <a:latin typeface="+mj-ea"/>
                <a:ea typeface="+mj-ea"/>
              </a:rPr>
              <a:t>2015</a:t>
            </a:r>
            <a:r>
              <a:rPr lang="zh-CN" altLang="zh-CN" sz="1400" dirty="0">
                <a:solidFill>
                  <a:srgbClr val="FF0000"/>
                </a:solidFill>
                <a:latin typeface="+mj-ea"/>
                <a:ea typeface="+mj-ea"/>
              </a:rPr>
              <a:t>年《条例》的基础上把党内法规制度进一步向前推进。</a:t>
            </a:r>
            <a:endParaRPr lang="en-US" altLang="zh-CN" sz="1400" dirty="0">
              <a:solidFill>
                <a:srgbClr val="FF0000"/>
              </a:solidFill>
              <a:latin typeface="+mj-ea"/>
              <a:ea typeface="+mj-ea"/>
            </a:endParaRPr>
          </a:p>
          <a:p>
            <a:pPr>
              <a:lnSpc>
                <a:spcPct val="150000"/>
              </a:lnSpc>
              <a:spcBef>
                <a:spcPts val="600"/>
              </a:spcBef>
            </a:pPr>
            <a:r>
              <a:rPr lang="en-US" altLang="zh-CN" sz="1400" dirty="0" smtClean="0">
                <a:solidFill>
                  <a:srgbClr val="FF0000"/>
                </a:solidFill>
                <a:latin typeface="+mj-ea"/>
                <a:ea typeface="+mj-ea"/>
              </a:rPr>
              <a:t>      </a:t>
            </a:r>
            <a:r>
              <a:rPr lang="zh-CN" altLang="zh-CN" sz="1400" dirty="0" smtClean="0">
                <a:solidFill>
                  <a:srgbClr val="FF0000"/>
                </a:solidFill>
                <a:latin typeface="+mj-ea"/>
                <a:ea typeface="+mj-ea"/>
              </a:rPr>
              <a:t>《条例》</a:t>
            </a:r>
            <a:r>
              <a:rPr lang="zh-CN" altLang="zh-CN" sz="1400" dirty="0">
                <a:solidFill>
                  <a:srgbClr val="FF0000"/>
                </a:solidFill>
                <a:latin typeface="+mj-ea"/>
                <a:ea typeface="+mj-ea"/>
              </a:rPr>
              <a:t>共</a:t>
            </a:r>
            <a:r>
              <a:rPr lang="en-US" altLang="zh-CN" sz="1400" dirty="0">
                <a:solidFill>
                  <a:srgbClr val="FF0000"/>
                </a:solidFill>
                <a:latin typeface="+mj-ea"/>
                <a:ea typeface="+mj-ea"/>
              </a:rPr>
              <a:t>142</a:t>
            </a:r>
            <a:r>
              <a:rPr lang="zh-CN" altLang="zh-CN" sz="1400" dirty="0">
                <a:solidFill>
                  <a:srgbClr val="FF0000"/>
                </a:solidFill>
                <a:latin typeface="+mj-ea"/>
                <a:ea typeface="+mj-ea"/>
              </a:rPr>
              <a:t>条</a:t>
            </a:r>
            <a:r>
              <a:rPr lang="en-US" altLang="zh-CN" sz="1400" dirty="0">
                <a:solidFill>
                  <a:srgbClr val="FF0000"/>
                </a:solidFill>
                <a:latin typeface="+mj-ea"/>
                <a:ea typeface="+mj-ea"/>
              </a:rPr>
              <a:t>,</a:t>
            </a:r>
            <a:r>
              <a:rPr lang="zh-CN" altLang="zh-CN" sz="1400" dirty="0">
                <a:solidFill>
                  <a:srgbClr val="FF0000"/>
                </a:solidFill>
                <a:latin typeface="+mj-ea"/>
                <a:ea typeface="+mj-ea"/>
              </a:rPr>
              <a:t>与原条例相比</a:t>
            </a:r>
            <a:r>
              <a:rPr lang="en-US" altLang="zh-CN" sz="1400" dirty="0">
                <a:solidFill>
                  <a:srgbClr val="FF0000"/>
                </a:solidFill>
                <a:latin typeface="+mj-ea"/>
                <a:ea typeface="+mj-ea"/>
              </a:rPr>
              <a:t>,</a:t>
            </a:r>
            <a:r>
              <a:rPr lang="zh-CN" altLang="zh-CN" sz="1400" dirty="0">
                <a:solidFill>
                  <a:srgbClr val="FF0000"/>
                </a:solidFill>
                <a:latin typeface="+mj-ea"/>
                <a:ea typeface="+mj-ea"/>
              </a:rPr>
              <a:t>新增</a:t>
            </a:r>
            <a:r>
              <a:rPr lang="en-US" altLang="zh-CN" sz="1400" dirty="0">
                <a:solidFill>
                  <a:srgbClr val="FF0000"/>
                </a:solidFill>
                <a:latin typeface="+mj-ea"/>
                <a:ea typeface="+mj-ea"/>
              </a:rPr>
              <a:t>11</a:t>
            </a:r>
            <a:r>
              <a:rPr lang="zh-CN" altLang="zh-CN" sz="1400" dirty="0">
                <a:solidFill>
                  <a:srgbClr val="FF0000"/>
                </a:solidFill>
                <a:latin typeface="+mj-ea"/>
                <a:ea typeface="+mj-ea"/>
              </a:rPr>
              <a:t>条</a:t>
            </a:r>
            <a:r>
              <a:rPr lang="en-US" altLang="zh-CN" sz="1400" dirty="0">
                <a:solidFill>
                  <a:srgbClr val="FF0000"/>
                </a:solidFill>
                <a:latin typeface="+mj-ea"/>
                <a:ea typeface="+mj-ea"/>
              </a:rPr>
              <a:t>,</a:t>
            </a:r>
            <a:r>
              <a:rPr lang="zh-CN" altLang="zh-CN" sz="1400" dirty="0">
                <a:solidFill>
                  <a:srgbClr val="FF0000"/>
                </a:solidFill>
                <a:latin typeface="+mj-ea"/>
                <a:ea typeface="+mj-ea"/>
              </a:rPr>
              <a:t>修改</a:t>
            </a:r>
            <a:r>
              <a:rPr lang="en-US" altLang="zh-CN" sz="1400" dirty="0">
                <a:solidFill>
                  <a:srgbClr val="FF0000"/>
                </a:solidFill>
                <a:latin typeface="+mj-ea"/>
                <a:ea typeface="+mj-ea"/>
              </a:rPr>
              <a:t>65</a:t>
            </a:r>
            <a:r>
              <a:rPr lang="zh-CN" altLang="zh-CN" sz="1400" dirty="0">
                <a:solidFill>
                  <a:srgbClr val="FF0000"/>
                </a:solidFill>
                <a:latin typeface="+mj-ea"/>
                <a:ea typeface="+mj-ea"/>
              </a:rPr>
              <a:t>条</a:t>
            </a:r>
            <a:r>
              <a:rPr lang="en-US" altLang="zh-CN" sz="1400" dirty="0">
                <a:solidFill>
                  <a:srgbClr val="FF0000"/>
                </a:solidFill>
                <a:latin typeface="+mj-ea"/>
                <a:ea typeface="+mj-ea"/>
              </a:rPr>
              <a:t>,</a:t>
            </a:r>
            <a:r>
              <a:rPr lang="zh-CN" altLang="zh-CN" sz="1400" dirty="0">
                <a:solidFill>
                  <a:srgbClr val="FF0000"/>
                </a:solidFill>
                <a:latin typeface="+mj-ea"/>
                <a:ea typeface="+mj-ea"/>
              </a:rPr>
              <a:t>整合了</a:t>
            </a:r>
            <a:r>
              <a:rPr lang="en-US" altLang="zh-CN" sz="1400" dirty="0">
                <a:solidFill>
                  <a:srgbClr val="FF0000"/>
                </a:solidFill>
                <a:latin typeface="+mj-ea"/>
                <a:ea typeface="+mj-ea"/>
              </a:rPr>
              <a:t>2</a:t>
            </a:r>
            <a:r>
              <a:rPr lang="zh-CN" altLang="zh-CN" sz="1400" dirty="0">
                <a:solidFill>
                  <a:srgbClr val="FF0000"/>
                </a:solidFill>
                <a:latin typeface="+mj-ea"/>
                <a:ea typeface="+mj-ea"/>
              </a:rPr>
              <a:t>条。</a:t>
            </a:r>
          </a:p>
          <a:p>
            <a:pPr>
              <a:lnSpc>
                <a:spcPct val="150000"/>
              </a:lnSpc>
              <a:spcBef>
                <a:spcPts val="600"/>
              </a:spcBef>
            </a:pPr>
            <a:r>
              <a:rPr lang="en-US" altLang="zh-CN" sz="1400" dirty="0" smtClean="0">
                <a:solidFill>
                  <a:srgbClr val="FF0000"/>
                </a:solidFill>
                <a:latin typeface="+mj-ea"/>
                <a:ea typeface="+mj-ea"/>
              </a:rPr>
              <a:t>       </a:t>
            </a:r>
            <a:r>
              <a:rPr lang="zh-CN" altLang="zh-CN" sz="1400" dirty="0" smtClean="0">
                <a:solidFill>
                  <a:srgbClr val="FF0000"/>
                </a:solidFill>
                <a:latin typeface="+mj-ea"/>
                <a:ea typeface="+mj-ea"/>
              </a:rPr>
              <a:t>为何</a:t>
            </a:r>
            <a:r>
              <a:rPr lang="zh-CN" altLang="zh-CN" sz="1400" dirty="0">
                <a:solidFill>
                  <a:srgbClr val="FF0000"/>
                </a:solidFill>
                <a:latin typeface="+mj-ea"/>
                <a:ea typeface="+mj-ea"/>
              </a:rPr>
              <a:t>要对《条例》进行修订</a:t>
            </a:r>
            <a:r>
              <a:rPr lang="en-US" altLang="zh-CN" sz="1400" dirty="0" smtClean="0">
                <a:solidFill>
                  <a:srgbClr val="FF0000"/>
                </a:solidFill>
                <a:latin typeface="+mj-ea"/>
                <a:ea typeface="+mj-ea"/>
              </a:rPr>
              <a:t>? </a:t>
            </a:r>
            <a:r>
              <a:rPr lang="zh-CN" altLang="en-US" sz="1400" dirty="0" smtClean="0">
                <a:solidFill>
                  <a:srgbClr val="FF0000"/>
                </a:solidFill>
                <a:latin typeface="+mj-ea"/>
                <a:ea typeface="+mj-ea"/>
              </a:rPr>
              <a:t>如何</a:t>
            </a:r>
            <a:r>
              <a:rPr lang="zh-CN" altLang="en-US" sz="1400" dirty="0">
                <a:solidFill>
                  <a:srgbClr val="FF0000"/>
                </a:solidFill>
                <a:latin typeface="+mj-ea"/>
                <a:ea typeface="+mj-ea"/>
              </a:rPr>
              <a:t>理解修订的目的、意义、影响？</a:t>
            </a:r>
          </a:p>
        </p:txBody>
      </p:sp>
      <p:sp>
        <p:nvSpPr>
          <p:cNvPr id="6" name="五角星 5"/>
          <p:cNvSpPr/>
          <p:nvPr/>
        </p:nvSpPr>
        <p:spPr>
          <a:xfrm>
            <a:off x="2884891" y="1085080"/>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 name="五角星 7"/>
          <p:cNvSpPr/>
          <p:nvPr/>
        </p:nvSpPr>
        <p:spPr>
          <a:xfrm>
            <a:off x="2884891" y="2069267"/>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9" name="五角星 8"/>
          <p:cNvSpPr/>
          <p:nvPr/>
        </p:nvSpPr>
        <p:spPr>
          <a:xfrm>
            <a:off x="2916693" y="2781705"/>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五角星 9"/>
          <p:cNvSpPr/>
          <p:nvPr/>
        </p:nvSpPr>
        <p:spPr>
          <a:xfrm>
            <a:off x="2914757" y="3479608"/>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圆角矩形 10"/>
          <p:cNvSpPr/>
          <p:nvPr/>
        </p:nvSpPr>
        <p:spPr>
          <a:xfrm>
            <a:off x="449544" y="231490"/>
            <a:ext cx="1818200" cy="540060"/>
          </a:xfrm>
          <a:prstGeom prst="roundRect">
            <a:avLst>
              <a:gd name="adj" fmla="val 50000"/>
            </a:avLst>
          </a:prstGeom>
          <a:solidFill>
            <a:schemeClr val="accent1"/>
          </a:solidFill>
          <a:ln>
            <a:solidFill>
              <a:schemeClr val="accent1"/>
            </a:solidFill>
          </a:ln>
        </p:spPr>
        <p:txBody>
          <a:bodyPr wrap="square" anchor="ctr" anchorCtr="1">
            <a:noAutofit/>
          </a:bodyPr>
          <a:lstStyle/>
          <a:p>
            <a:pPr algn="ctr" defTabSz="685800"/>
            <a:r>
              <a:rPr lang="zh-CN" altLang="en-US" sz="2700" dirty="0" smtClean="0">
                <a:solidFill>
                  <a:prstClr val="white"/>
                </a:solidFill>
                <a:latin typeface="微软雅黑" panose="020B0503020204020204" pitchFamily="34" charset="-122"/>
                <a:ea typeface="微软雅黑" panose="020B0503020204020204" pitchFamily="34" charset="-122"/>
              </a:rPr>
              <a:t>前  言</a:t>
            </a:r>
            <a:endParaRPr lang="en-US" altLang="zh-CN" sz="2700" dirty="0">
              <a:solidFill>
                <a:prstClr val="white"/>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855" t="980" r="13269" b="-204"/>
          <a:stretch/>
        </p:blipFill>
        <p:spPr>
          <a:xfrm>
            <a:off x="680398" y="1635646"/>
            <a:ext cx="1800200" cy="2520280"/>
          </a:xfrm>
          <a:prstGeom prst="rect">
            <a:avLst/>
          </a:prstGeom>
        </p:spPr>
      </p:pic>
      <p:sp>
        <p:nvSpPr>
          <p:cNvPr id="12" name="五角星 11"/>
          <p:cNvSpPr/>
          <p:nvPr/>
        </p:nvSpPr>
        <p:spPr>
          <a:xfrm>
            <a:off x="2962915" y="4213811"/>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8573912"/>
      </p:ext>
    </p:extLst>
  </p:cSld>
  <p:clrMapOvr>
    <a:masterClrMapping/>
  </p:clrMapOvr>
  <mc:AlternateContent xmlns:mc="http://schemas.openxmlformats.org/markup-compatibility/2006" xmlns:p14="http://schemas.microsoft.com/office/powerpoint/2010/main">
    <mc:Choice Requires="p14">
      <p:transition spd="slow" p14:dur="1500" advClick="0" advTm="5000">
        <p:random/>
        <p:sndAc>
          <p:endSnd/>
        </p:sndAc>
      </p:transition>
    </mc:Choice>
    <mc:Fallback xmlns="">
      <p:transition spd="slow" advClick="0" advTm="5000">
        <p:random/>
        <p:sndAc>
          <p:end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915566"/>
            <a:ext cx="7704856" cy="3571299"/>
          </a:xfrm>
          <a:prstGeom prst="rect">
            <a:avLst/>
          </a:prstGeom>
          <a:ln w="12700">
            <a:solidFill>
              <a:srgbClr val="E7291D"/>
            </a:solidFill>
          </a:ln>
        </p:spPr>
        <p:txBody>
          <a:bodyPr wrap="square">
            <a:spAutoFit/>
          </a:bodyPr>
          <a:lstStyle/>
          <a:p>
            <a:pPr marL="285750" indent="-285750" algn="just">
              <a:lnSpc>
                <a:spcPts val="2800"/>
              </a:lnSpc>
              <a:spcAft>
                <a:spcPts val="1125"/>
              </a:spcAft>
              <a:buClr>
                <a:srgbClr val="FF0000"/>
              </a:buClr>
              <a:buFont typeface="微软雅黑" panose="020B0503020204020204" pitchFamily="34" charset="-122"/>
              <a:buChar char="★"/>
            </a:pPr>
            <a:r>
              <a:rPr lang="zh-CN" altLang="zh-CN" kern="0" dirty="0">
                <a:latin typeface="+mj-ea"/>
                <a:ea typeface="+mj-ea"/>
                <a:cs typeface="宋体" panose="02010600030101010101" pitchFamily="2" charset="-122"/>
              </a:rPr>
              <a:t>这次修订条例</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贯彻把</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严</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字长期坚持下去的要求</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扎紧制度笼子</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促使广大党员明规矩、存戒惧</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筑牢不可触碰的底线。</a:t>
            </a:r>
            <a:endParaRPr lang="en-US" altLang="zh-CN" kern="0" dirty="0">
              <a:latin typeface="+mj-ea"/>
              <a:ea typeface="+mj-ea"/>
              <a:cs typeface="宋体" panose="02010600030101010101" pitchFamily="2" charset="-122"/>
            </a:endParaRPr>
          </a:p>
          <a:p>
            <a:pPr marL="285750" indent="-285750" algn="just">
              <a:lnSpc>
                <a:spcPts val="2800"/>
              </a:lnSpc>
              <a:spcAft>
                <a:spcPts val="1125"/>
              </a:spcAft>
              <a:buClr>
                <a:srgbClr val="FF0000"/>
              </a:buClr>
              <a:buFont typeface="微软雅黑" panose="020B0503020204020204" pitchFamily="34" charset="-122"/>
              <a:buChar char="★"/>
            </a:pPr>
            <a:r>
              <a:rPr lang="zh-CN" altLang="zh-CN" kern="0" dirty="0">
                <a:latin typeface="+mj-ea"/>
                <a:ea typeface="+mj-ea"/>
                <a:cs typeface="宋体" panose="02010600030101010101" pitchFamily="2" charset="-122"/>
              </a:rPr>
              <a:t>《条例》在坚持纪严于法的同时</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做好纪法衔接</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规定党组织在纪律审查中发现党员严重违纪涉嫌违法犯罪的</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原则上先作出党纪处分决定</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并按照规定给予政务处分后</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再移送有关国家机关依法处理。</a:t>
            </a:r>
            <a:endParaRPr lang="en-US" altLang="zh-CN" kern="0" dirty="0">
              <a:latin typeface="+mj-ea"/>
              <a:ea typeface="+mj-ea"/>
              <a:cs typeface="宋体" panose="02010600030101010101" pitchFamily="2" charset="-122"/>
            </a:endParaRPr>
          </a:p>
          <a:p>
            <a:pPr marL="285750" indent="-285750" algn="just">
              <a:lnSpc>
                <a:spcPts val="2800"/>
              </a:lnSpc>
              <a:spcAft>
                <a:spcPts val="1125"/>
              </a:spcAft>
              <a:buClr>
                <a:srgbClr val="FF0000"/>
              </a:buClr>
              <a:buFont typeface="微软雅黑" panose="020B0503020204020204" pitchFamily="34" charset="-122"/>
              <a:buChar char="★"/>
            </a:pPr>
            <a:r>
              <a:rPr lang="zh-CN" altLang="zh-CN" kern="0" dirty="0">
                <a:latin typeface="+mj-ea"/>
                <a:ea typeface="+mj-ea"/>
                <a:cs typeface="宋体" panose="02010600030101010101" pitchFamily="2" charset="-122"/>
              </a:rPr>
              <a:t>明确党组织在纪律审查中发现党员有贪污贿赂、滥用职权、玩忽职守、权力寻租、利益输送、徇私舞弊、浪费国家资财等违反法律涉嫌犯罪行为的</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应当给予撤销党内职务、留党察看或者开除党籍处分</a:t>
            </a:r>
            <a:r>
              <a:rPr lang="en-US" altLang="zh-CN" kern="0" dirty="0">
                <a:latin typeface="+mj-ea"/>
                <a:ea typeface="+mj-ea"/>
                <a:cs typeface="宋体" panose="02010600030101010101" pitchFamily="2" charset="-122"/>
              </a:rPr>
              <a:t>,</a:t>
            </a:r>
            <a:r>
              <a:rPr lang="zh-CN" altLang="zh-CN" kern="0" dirty="0">
                <a:latin typeface="+mj-ea"/>
                <a:ea typeface="+mj-ea"/>
                <a:cs typeface="宋体" panose="02010600030101010101" pitchFamily="2" charset="-122"/>
              </a:rPr>
              <a:t>与监察法做好有效衔接。</a:t>
            </a:r>
            <a:endParaRPr lang="zh-CN" altLang="zh-CN" sz="14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170817819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9656" y="1705039"/>
            <a:ext cx="6208808" cy="938719"/>
          </a:xfrm>
          <a:prstGeom prst="rect">
            <a:avLst/>
          </a:prstGeom>
          <a:ln w="12700">
            <a:solidFill>
              <a:srgbClr val="E7291D"/>
            </a:solidFill>
          </a:ln>
        </p:spPr>
        <p:txBody>
          <a:bodyPr wrap="square">
            <a:spAutoFit/>
          </a:bodyPr>
          <a:lstStyle/>
          <a:p>
            <a:pPr>
              <a:lnSpc>
                <a:spcPts val="2200"/>
              </a:lnSpc>
            </a:pP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有利于增强党的先进性、纯洁性和凝聚力、战斗力</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把我们党建设得更加坚强有力</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使我们党能够经得起各种风险考验</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更好担当起带领全国人民实现中华民族伟大复兴中国梦的历史使命。</a:t>
            </a:r>
            <a:endParaRPr lang="en-US" altLang="zh-CN" sz="1600"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 xmlns:a16="http://schemas.microsoft.com/office/drawing/2014/main" id="{AF7E9BCF-68FB-4BA2-9F2A-CBD1FAD43B33}"/>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324" y="1347614"/>
            <a:ext cx="2840484" cy="2664296"/>
          </a:xfrm>
          <a:prstGeom prst="rect">
            <a:avLst/>
          </a:prstGeom>
        </p:spPr>
      </p:pic>
      <p:sp>
        <p:nvSpPr>
          <p:cNvPr id="4" name="矩形 3"/>
          <p:cNvSpPr/>
          <p:nvPr/>
        </p:nvSpPr>
        <p:spPr>
          <a:xfrm>
            <a:off x="1331639" y="552911"/>
            <a:ext cx="7416825" cy="938719"/>
          </a:xfrm>
          <a:prstGeom prst="rect">
            <a:avLst/>
          </a:prstGeom>
          <a:ln w="12700">
            <a:solidFill>
              <a:srgbClr val="E7291D"/>
            </a:solidFill>
          </a:ln>
        </p:spPr>
        <p:txBody>
          <a:bodyPr wrap="square">
            <a:spAutoFit/>
          </a:bodyPr>
          <a:lstStyle/>
          <a:p>
            <a:pPr>
              <a:lnSpc>
                <a:spcPts val="2200"/>
              </a:lnSpc>
            </a:pP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党中央时隔三年</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再次对党纪处分条例作出修改</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体现了党中央坚持不懈、持之以恒将全面从严治党推向纵深的坚定决心和担当精神</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向全党释放全面从严治党永远在路上的强烈</a:t>
            </a:r>
            <a:r>
              <a:rPr lang="zh-CN" altLang="zh-CN" sz="1600" dirty="0" smtClean="0">
                <a:solidFill>
                  <a:schemeClr val="accent6">
                    <a:lumMod val="75000"/>
                  </a:schemeClr>
                </a:solidFill>
                <a:latin typeface="微软雅黑" panose="020B0503020204020204" pitchFamily="34" charset="-122"/>
                <a:ea typeface="微软雅黑" panose="020B0503020204020204" pitchFamily="34" charset="-122"/>
              </a:rPr>
              <a:t>信号</a:t>
            </a:r>
            <a:endParaRPr lang="en-US" altLang="zh-CN" sz="16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843808" y="2857167"/>
            <a:ext cx="5904656" cy="938719"/>
          </a:xfrm>
          <a:prstGeom prst="rect">
            <a:avLst/>
          </a:prstGeom>
          <a:ln w="12700">
            <a:solidFill>
              <a:srgbClr val="E7291D"/>
            </a:solidFill>
          </a:ln>
        </p:spPr>
        <p:txBody>
          <a:bodyPr wrap="square">
            <a:spAutoFit/>
          </a:bodyPr>
          <a:lstStyle/>
          <a:p>
            <a:pPr>
              <a:lnSpc>
                <a:spcPts val="2200"/>
              </a:lnSpc>
            </a:pP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我们要按照习近平总书记要求</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抓好《条例》的学习宣传、贯彻执行</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进一步增强纪律意识、规矩意识</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让制度</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长牙</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、纪律</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带电</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充分发挥纪律建设标本兼治的利器作用</a:t>
            </a:r>
            <a:r>
              <a:rPr lang="en-US" altLang="zh-CN" sz="16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zh-CN" sz="16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31638" y="4011910"/>
            <a:ext cx="7416825" cy="656590"/>
          </a:xfrm>
          <a:prstGeom prst="rect">
            <a:avLst/>
          </a:prstGeom>
          <a:ln w="12700">
            <a:solidFill>
              <a:srgbClr val="E7291D"/>
            </a:solidFill>
          </a:ln>
        </p:spPr>
        <p:txBody>
          <a:bodyPr wrap="square">
            <a:spAutoFit/>
          </a:bodyPr>
          <a:lstStyle/>
          <a:p>
            <a:pPr>
              <a:lnSpc>
                <a:spcPts val="2200"/>
              </a:lnSpc>
            </a:pP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使铁的纪律真正转化为党员干部的日常习惯和自觉遵循</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zh-CN" sz="1600" dirty="0">
                <a:solidFill>
                  <a:schemeClr val="accent6">
                    <a:lumMod val="75000"/>
                  </a:schemeClr>
                </a:solidFill>
                <a:latin typeface="微软雅黑" panose="020B0503020204020204" pitchFamily="34" charset="-122"/>
                <a:ea typeface="微软雅黑" panose="020B0503020204020204" pitchFamily="34" charset="-122"/>
              </a:rPr>
              <a:t>使党员干部习惯在受监督和约束的环境下工作生活。</a:t>
            </a:r>
          </a:p>
        </p:txBody>
      </p:sp>
    </p:spTree>
    <p:extLst>
      <p:ext uri="{BB962C8B-B14F-4D97-AF65-F5344CB8AC3E}">
        <p14:creationId xmlns:p14="http://schemas.microsoft.com/office/powerpoint/2010/main" val="118157995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1800" y="2139702"/>
            <a:ext cx="4104456" cy="830997"/>
          </a:xfrm>
          <a:prstGeom prst="rect">
            <a:avLst/>
          </a:prstGeom>
          <a:noFill/>
        </p:spPr>
        <p:txBody>
          <a:bodyPr wrap="square" rtlCol="0">
            <a:spAutoFit/>
          </a:bodyPr>
          <a:lstStyle/>
          <a:p>
            <a:pPr algn="ctr"/>
            <a:r>
              <a:rPr lang="zh-CN" altLang="en-US" sz="4800" dirty="0" smtClean="0">
                <a:solidFill>
                  <a:srgbClr val="0070C0"/>
                </a:solidFill>
                <a:latin typeface="华文行楷" panose="02010800040101010101" pitchFamily="2" charset="-122"/>
                <a:ea typeface="华文行楷" panose="02010800040101010101" pitchFamily="2" charset="-122"/>
              </a:rPr>
              <a:t>谢    谢！</a:t>
            </a:r>
            <a:endParaRPr lang="zh-CN" altLang="en-US" sz="4800" dirty="0">
              <a:solidFill>
                <a:srgbClr val="0070C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5635085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07828" y="933564"/>
            <a:ext cx="5866784" cy="2862322"/>
          </a:xfrm>
          <a:prstGeom prst="rect">
            <a:avLst/>
          </a:prstGeom>
          <a:noFill/>
        </p:spPr>
        <p:txBody>
          <a:bodyPr wrap="square" rtlCol="0">
            <a:spAutoFit/>
          </a:bodyPr>
          <a:lstStyle/>
          <a:p>
            <a:pPr>
              <a:lnSpc>
                <a:spcPct val="200000"/>
              </a:lnSpc>
            </a:pPr>
            <a:r>
              <a:rPr lang="zh-CN" altLang="en-US" b="1" dirty="0">
                <a:solidFill>
                  <a:srgbClr val="FF0000"/>
                </a:solidFill>
                <a:latin typeface="微软雅黑" pitchFamily="34" charset="-122"/>
                <a:ea typeface="微软雅黑" pitchFamily="34" charset="-122"/>
              </a:rPr>
              <a:t>一 </a:t>
            </a:r>
            <a:r>
              <a:rPr lang="zh-CN" altLang="en-US" b="1" dirty="0" smtClean="0">
                <a:solidFill>
                  <a:srgbClr val="FF0000"/>
                </a:solidFill>
                <a:latin typeface="微软雅黑" pitchFamily="34" charset="-122"/>
                <a:ea typeface="微软雅黑" pitchFamily="34" charset="-122"/>
              </a:rPr>
              <a:t>  </a:t>
            </a:r>
            <a:r>
              <a:rPr lang="zh-CN" altLang="zh-CN" b="1" dirty="0" smtClean="0">
                <a:solidFill>
                  <a:srgbClr val="FF0000"/>
                </a:solidFill>
                <a:latin typeface="微软雅黑" pitchFamily="34" charset="-122"/>
                <a:ea typeface="微软雅黑" pitchFamily="34" charset="-122"/>
              </a:rPr>
              <a:t>如何</a:t>
            </a:r>
            <a:r>
              <a:rPr lang="zh-CN" altLang="zh-CN" b="1" dirty="0">
                <a:solidFill>
                  <a:srgbClr val="FF0000"/>
                </a:solidFill>
                <a:latin typeface="微软雅黑" pitchFamily="34" charset="-122"/>
                <a:ea typeface="微软雅黑" pitchFamily="34" charset="-122"/>
              </a:rPr>
              <a:t>理解</a:t>
            </a:r>
            <a:r>
              <a:rPr lang="zh-CN" altLang="en-US" b="1" dirty="0">
                <a:solidFill>
                  <a:srgbClr val="FF0000"/>
                </a:solidFill>
                <a:latin typeface="微软雅黑" pitchFamily="34" charset="-122"/>
                <a:ea typeface="微软雅黑" pitchFamily="34" charset="-122"/>
              </a:rPr>
              <a:t>本次修订的</a:t>
            </a:r>
            <a:r>
              <a:rPr lang="en-US" altLang="zh-CN" b="1" dirty="0">
                <a:solidFill>
                  <a:srgbClr val="FF0000"/>
                </a:solidFill>
                <a:latin typeface="微软雅黑" pitchFamily="34" charset="-122"/>
                <a:ea typeface="微软雅黑" pitchFamily="34" charset="-122"/>
              </a:rPr>
              <a:t>“</a:t>
            </a:r>
            <a:r>
              <a:rPr lang="zh-CN" altLang="zh-CN" b="1" dirty="0">
                <a:solidFill>
                  <a:srgbClr val="FF0000"/>
                </a:solidFill>
                <a:latin typeface="微软雅黑" pitchFamily="34" charset="-122"/>
                <a:ea typeface="微软雅黑" pitchFamily="34" charset="-122"/>
              </a:rPr>
              <a:t>继往</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a:t>
            </a:r>
            <a:r>
              <a:rPr lang="en-US" altLang="zh-CN" b="1" dirty="0">
                <a:solidFill>
                  <a:srgbClr val="FF0000"/>
                </a:solidFill>
                <a:latin typeface="微软雅黑" pitchFamily="34" charset="-122"/>
                <a:ea typeface="微软雅黑" pitchFamily="34" charset="-122"/>
              </a:rPr>
              <a:t>“</a:t>
            </a:r>
            <a:r>
              <a:rPr lang="zh-CN" altLang="zh-CN" b="1" dirty="0">
                <a:solidFill>
                  <a:srgbClr val="FF0000"/>
                </a:solidFill>
                <a:latin typeface="微软雅黑" pitchFamily="34" charset="-122"/>
                <a:ea typeface="微软雅黑" pitchFamily="34" charset="-122"/>
              </a:rPr>
              <a:t>开来</a:t>
            </a:r>
            <a:r>
              <a:rPr lang="en-US" altLang="zh-CN" b="1" dirty="0" smtClean="0">
                <a:solidFill>
                  <a:srgbClr val="FF0000"/>
                </a:solidFill>
                <a:latin typeface="微软雅黑" pitchFamily="34" charset="-122"/>
                <a:ea typeface="微软雅黑" pitchFamily="34" charset="-122"/>
              </a:rPr>
              <a:t>”</a:t>
            </a:r>
          </a:p>
          <a:p>
            <a:pPr>
              <a:lnSpc>
                <a:spcPct val="200000"/>
              </a:lnSpc>
            </a:pPr>
            <a:r>
              <a:rPr lang="zh-CN" altLang="en-US" b="1" dirty="0" smtClean="0">
                <a:solidFill>
                  <a:srgbClr val="FF0000"/>
                </a:solidFill>
                <a:latin typeface="微软雅黑" pitchFamily="34" charset="-122"/>
                <a:ea typeface="微软雅黑" pitchFamily="34" charset="-122"/>
              </a:rPr>
              <a:t>二   </a:t>
            </a:r>
            <a:r>
              <a:rPr lang="zh-CN" altLang="zh-CN" b="1" dirty="0" smtClean="0">
                <a:solidFill>
                  <a:srgbClr val="FF0000"/>
                </a:solidFill>
                <a:latin typeface="微软雅黑" pitchFamily="34" charset="-122"/>
                <a:ea typeface="微软雅黑" pitchFamily="34" charset="-122"/>
              </a:rPr>
              <a:t>新</a:t>
            </a:r>
            <a:r>
              <a:rPr lang="zh-CN" altLang="zh-CN" b="1" dirty="0">
                <a:solidFill>
                  <a:srgbClr val="FF0000"/>
                </a:solidFill>
                <a:latin typeface="微软雅黑" pitchFamily="34" charset="-122"/>
                <a:ea typeface="微软雅黑" pitchFamily="34" charset="-122"/>
              </a:rPr>
              <a:t>《条例》如何</a:t>
            </a:r>
            <a:r>
              <a:rPr lang="zh-CN" altLang="en-US" b="1" dirty="0">
                <a:solidFill>
                  <a:srgbClr val="FF0000"/>
                </a:solidFill>
                <a:latin typeface="微软雅黑" pitchFamily="34" charset="-122"/>
                <a:ea typeface="微软雅黑" pitchFamily="34" charset="-122"/>
              </a:rPr>
              <a:t>进一步</a:t>
            </a:r>
            <a:r>
              <a:rPr lang="zh-CN" altLang="zh-CN" b="1" dirty="0">
                <a:solidFill>
                  <a:srgbClr val="FF0000"/>
                </a:solidFill>
                <a:latin typeface="微软雅黑" pitchFamily="34" charset="-122"/>
                <a:ea typeface="微软雅黑" pitchFamily="34" charset="-122"/>
              </a:rPr>
              <a:t>严明政治纪律和政治</a:t>
            </a:r>
            <a:r>
              <a:rPr lang="zh-CN" altLang="zh-CN" b="1" dirty="0" smtClean="0">
                <a:solidFill>
                  <a:srgbClr val="FF0000"/>
                </a:solidFill>
                <a:latin typeface="微软雅黑" pitchFamily="34" charset="-122"/>
                <a:ea typeface="微软雅黑" pitchFamily="34" charset="-122"/>
              </a:rPr>
              <a:t>规矩</a:t>
            </a:r>
            <a:endParaRPr lang="en-US" altLang="zh-CN" b="1" dirty="0">
              <a:solidFill>
                <a:srgbClr val="FF0000"/>
              </a:solidFill>
              <a:latin typeface="微软雅黑" pitchFamily="34" charset="-122"/>
              <a:ea typeface="微软雅黑" pitchFamily="34" charset="-122"/>
            </a:endParaRPr>
          </a:p>
          <a:p>
            <a:pPr>
              <a:lnSpc>
                <a:spcPct val="200000"/>
              </a:lnSpc>
            </a:pPr>
            <a:r>
              <a:rPr lang="zh-CN" altLang="en-US" b="1" dirty="0" smtClean="0">
                <a:solidFill>
                  <a:srgbClr val="FF0000"/>
                </a:solidFill>
                <a:latin typeface="微软雅黑" pitchFamily="34" charset="-122"/>
                <a:ea typeface="微软雅黑" pitchFamily="34" charset="-122"/>
              </a:rPr>
              <a:t>三   </a:t>
            </a:r>
            <a:r>
              <a:rPr lang="zh-CN" altLang="zh-CN" b="1" dirty="0">
                <a:solidFill>
                  <a:srgbClr val="FF0000"/>
                </a:solidFill>
                <a:latin typeface="微软雅黑" pitchFamily="34" charset="-122"/>
                <a:ea typeface="微软雅黑" pitchFamily="34" charset="-122"/>
              </a:rPr>
              <a:t>新《条例》如何贯彻以人民为中心的发展思想</a:t>
            </a:r>
            <a:endParaRPr lang="en-US" altLang="zh-CN" b="1" dirty="0">
              <a:solidFill>
                <a:srgbClr val="FF0000"/>
              </a:solidFill>
              <a:latin typeface="微软雅黑" pitchFamily="34" charset="-122"/>
              <a:ea typeface="微软雅黑" pitchFamily="34" charset="-122"/>
            </a:endParaRPr>
          </a:p>
          <a:p>
            <a:pPr>
              <a:lnSpc>
                <a:spcPct val="200000"/>
              </a:lnSpc>
            </a:pPr>
            <a:r>
              <a:rPr lang="zh-CN" altLang="en-US" b="1" dirty="0" smtClean="0">
                <a:solidFill>
                  <a:srgbClr val="FF0000"/>
                </a:solidFill>
                <a:latin typeface="微软雅黑" pitchFamily="34" charset="-122"/>
                <a:ea typeface="微软雅黑" pitchFamily="34" charset="-122"/>
              </a:rPr>
              <a:t>四   </a:t>
            </a:r>
            <a:r>
              <a:rPr lang="zh-CN" altLang="zh-CN" b="1" dirty="0" smtClean="0">
                <a:solidFill>
                  <a:srgbClr val="FF0000"/>
                </a:solidFill>
                <a:latin typeface="微软雅黑" pitchFamily="34" charset="-122"/>
                <a:ea typeface="微软雅黑" pitchFamily="34" charset="-122"/>
              </a:rPr>
              <a:t>新《条例》如何增强</a:t>
            </a:r>
            <a:r>
              <a:rPr lang="zh-CN" altLang="zh-CN" b="1" dirty="0">
                <a:solidFill>
                  <a:srgbClr val="FF0000"/>
                </a:solidFill>
                <a:latin typeface="微软雅黑" pitchFamily="34" charset="-122"/>
                <a:ea typeface="微软雅黑" pitchFamily="34" charset="-122"/>
              </a:rPr>
              <a:t>制度的</a:t>
            </a:r>
            <a:r>
              <a:rPr lang="zh-CN" altLang="zh-CN" b="1" dirty="0" smtClean="0">
                <a:solidFill>
                  <a:srgbClr val="FF0000"/>
                </a:solidFill>
                <a:latin typeface="微软雅黑" pitchFamily="34" charset="-122"/>
                <a:ea typeface="微软雅黑" pitchFamily="34" charset="-122"/>
              </a:rPr>
              <a:t>针对性</a:t>
            </a:r>
            <a:endParaRPr lang="zh-CN" altLang="zh-CN" b="1" dirty="0">
              <a:solidFill>
                <a:srgbClr val="FF0000"/>
              </a:solidFill>
              <a:latin typeface="微软雅黑" pitchFamily="34" charset="-122"/>
              <a:ea typeface="微软雅黑" pitchFamily="34" charset="-122"/>
            </a:endParaRPr>
          </a:p>
          <a:p>
            <a:pPr>
              <a:lnSpc>
                <a:spcPct val="200000"/>
              </a:lnSpc>
            </a:pPr>
            <a:r>
              <a:rPr lang="zh-CN" altLang="en-US" b="1" dirty="0">
                <a:solidFill>
                  <a:srgbClr val="FF0000"/>
                </a:solidFill>
                <a:latin typeface="微软雅黑" pitchFamily="34" charset="-122"/>
                <a:ea typeface="微软雅黑" pitchFamily="34" charset="-122"/>
              </a:rPr>
              <a:t>五  </a:t>
            </a:r>
            <a:r>
              <a:rPr lang="zh-CN" altLang="en-US" b="1" dirty="0" smtClean="0">
                <a:solidFill>
                  <a:srgbClr val="FF0000"/>
                </a:solidFill>
                <a:latin typeface="微软雅黑" pitchFamily="34" charset="-122"/>
                <a:ea typeface="微软雅黑" pitchFamily="34" charset="-122"/>
              </a:rPr>
              <a:t> </a:t>
            </a:r>
            <a:r>
              <a:rPr lang="zh-CN" altLang="zh-CN" b="1" dirty="0" smtClean="0">
                <a:solidFill>
                  <a:srgbClr val="FF0000"/>
                </a:solidFill>
                <a:latin typeface="微软雅黑" pitchFamily="34" charset="-122"/>
                <a:ea typeface="微软雅黑" pitchFamily="34" charset="-122"/>
              </a:rPr>
              <a:t>新《条例》</a:t>
            </a:r>
            <a:r>
              <a:rPr lang="zh-CN" altLang="zh-CN" b="1" dirty="0">
                <a:solidFill>
                  <a:srgbClr val="FF0000"/>
                </a:solidFill>
                <a:latin typeface="微软雅黑" pitchFamily="34" charset="-122"/>
                <a:ea typeface="微软雅黑" pitchFamily="34" charset="-122"/>
              </a:rPr>
              <a:t>如何把执纪和执法贯通</a:t>
            </a:r>
            <a:r>
              <a:rPr lang="zh-CN" altLang="zh-CN" b="1" dirty="0" smtClean="0">
                <a:solidFill>
                  <a:srgbClr val="FF0000"/>
                </a:solidFill>
                <a:latin typeface="微软雅黑" pitchFamily="34" charset="-122"/>
                <a:ea typeface="微软雅黑" pitchFamily="34" charset="-122"/>
              </a:rPr>
              <a:t>起来</a:t>
            </a:r>
            <a:endParaRPr lang="zh-CN" altLang="en-US" b="1" dirty="0">
              <a:solidFill>
                <a:srgbClr val="FF0000"/>
              </a:solidFill>
              <a:latin typeface="微软雅黑" pitchFamily="34" charset="-122"/>
              <a:ea typeface="微软雅黑" pitchFamily="34" charset="-122"/>
            </a:endParaRPr>
          </a:p>
        </p:txBody>
      </p:sp>
      <p:grpSp>
        <p:nvGrpSpPr>
          <p:cNvPr id="3" name="雷锋PPT网www.lfppt.com"/>
          <p:cNvGrpSpPr/>
          <p:nvPr/>
        </p:nvGrpSpPr>
        <p:grpSpPr>
          <a:xfrm>
            <a:off x="467544" y="699541"/>
            <a:ext cx="2341224" cy="3312369"/>
            <a:chOff x="1126654" y="1484784"/>
            <a:chExt cx="3600400" cy="3672408"/>
          </a:xfrm>
        </p:grpSpPr>
        <p:grpSp>
          <p:nvGrpSpPr>
            <p:cNvPr id="4" name="组合 3"/>
            <p:cNvGrpSpPr/>
            <p:nvPr/>
          </p:nvGrpSpPr>
          <p:grpSpPr>
            <a:xfrm>
              <a:off x="1126654" y="1484784"/>
              <a:ext cx="3600400" cy="3672408"/>
              <a:chOff x="-76252" y="2258072"/>
              <a:chExt cx="5461198" cy="2149692"/>
            </a:xfrm>
          </p:grpSpPr>
          <p:sp>
            <p:nvSpPr>
              <p:cNvPr id="6" name="Freeform 8"/>
              <p:cNvSpPr>
                <a:spLocks/>
              </p:cNvSpPr>
              <p:nvPr/>
            </p:nvSpPr>
            <p:spPr bwMode="auto">
              <a:xfrm>
                <a:off x="-76252" y="2258072"/>
                <a:ext cx="5461198" cy="2149692"/>
              </a:xfrm>
              <a:prstGeom prst="rect">
                <a:avLst/>
              </a:prstGeom>
              <a:noFill/>
              <a:ln w="7">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latin typeface="Calibri"/>
                  <a:ea typeface="宋体" panose="02010600030101010101" pitchFamily="2" charset="-122"/>
                </a:endParaRPr>
              </a:p>
            </p:txBody>
          </p:sp>
          <p:sp>
            <p:nvSpPr>
              <p:cNvPr id="7" name="Freeform 9"/>
              <p:cNvSpPr>
                <a:spLocks/>
              </p:cNvSpPr>
              <p:nvPr/>
            </p:nvSpPr>
            <p:spPr bwMode="auto">
              <a:xfrm>
                <a:off x="172636" y="2324215"/>
                <a:ext cx="4989844" cy="2017404"/>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latin typeface="Calibri"/>
                  <a:ea typeface="宋体" panose="02010600030101010101" pitchFamily="2" charset="-122"/>
                </a:endParaRPr>
              </a:p>
            </p:txBody>
          </p:sp>
        </p:grpSp>
        <p:sp>
          <p:nvSpPr>
            <p:cNvPr id="5" name="Freeform 9"/>
            <p:cNvSpPr>
              <a:spLocks/>
            </p:cNvSpPr>
            <p:nvPr/>
          </p:nvSpPr>
          <p:spPr bwMode="auto">
            <a:xfrm>
              <a:off x="1270670" y="3789039"/>
              <a:ext cx="3289651" cy="1199853"/>
            </a:xfrm>
            <a:custGeom>
              <a:avLst/>
              <a:gdLst>
                <a:gd name="connsiteX0" fmla="*/ 0 w 3289651"/>
                <a:gd name="connsiteY0" fmla="*/ 0 h 1703909"/>
                <a:gd name="connsiteX1" fmla="*/ 3289651 w 3289651"/>
                <a:gd name="connsiteY1" fmla="*/ 0 h 1703909"/>
                <a:gd name="connsiteX2" fmla="*/ 3289651 w 3289651"/>
                <a:gd name="connsiteY2" fmla="*/ 1703909 h 1703909"/>
                <a:gd name="connsiteX3" fmla="*/ 0 w 3289651"/>
                <a:gd name="connsiteY3" fmla="*/ 1703909 h 1703909"/>
                <a:gd name="connsiteX4" fmla="*/ 0 w 3289651"/>
                <a:gd name="connsiteY4" fmla="*/ 0 h 1703909"/>
                <a:gd name="connsiteX0" fmla="*/ 0 w 3289651"/>
                <a:gd name="connsiteY0" fmla="*/ 8 h 1703917"/>
                <a:gd name="connsiteX1" fmla="*/ 2677216 w 3289651"/>
                <a:gd name="connsiteY1" fmla="*/ 227481 h 1703917"/>
                <a:gd name="connsiteX2" fmla="*/ 3289651 w 3289651"/>
                <a:gd name="connsiteY2" fmla="*/ 8 h 1703917"/>
                <a:gd name="connsiteX3" fmla="*/ 3289651 w 3289651"/>
                <a:gd name="connsiteY3" fmla="*/ 1703917 h 1703917"/>
                <a:gd name="connsiteX4" fmla="*/ 0 w 3289651"/>
                <a:gd name="connsiteY4" fmla="*/ 1703917 h 1703917"/>
                <a:gd name="connsiteX5" fmla="*/ 0 w 3289651"/>
                <a:gd name="connsiteY5" fmla="*/ 8 h 1703917"/>
                <a:gd name="connsiteX0" fmla="*/ 0 w 3289651"/>
                <a:gd name="connsiteY0" fmla="*/ 7 h 1703916"/>
                <a:gd name="connsiteX1" fmla="*/ 1893445 w 3289651"/>
                <a:gd name="connsiteY1" fmla="*/ 271023 h 1703916"/>
                <a:gd name="connsiteX2" fmla="*/ 3289651 w 3289651"/>
                <a:gd name="connsiteY2" fmla="*/ 7 h 1703916"/>
                <a:gd name="connsiteX3" fmla="*/ 3289651 w 3289651"/>
                <a:gd name="connsiteY3" fmla="*/ 1703916 h 1703916"/>
                <a:gd name="connsiteX4" fmla="*/ 0 w 3289651"/>
                <a:gd name="connsiteY4" fmla="*/ 1703916 h 1703916"/>
                <a:gd name="connsiteX5" fmla="*/ 0 w 3289651"/>
                <a:gd name="connsiteY5" fmla="*/ 7 h 1703916"/>
                <a:gd name="connsiteX0" fmla="*/ 0 w 3289651"/>
                <a:gd name="connsiteY0" fmla="*/ 7 h 1703916"/>
                <a:gd name="connsiteX1" fmla="*/ 1893445 w 3289651"/>
                <a:gd name="connsiteY1" fmla="*/ 271023 h 1703916"/>
                <a:gd name="connsiteX2" fmla="*/ 2575616 w 3289651"/>
                <a:gd name="connsiteY2" fmla="*/ 227479 h 1703916"/>
                <a:gd name="connsiteX3" fmla="*/ 3289651 w 3289651"/>
                <a:gd name="connsiteY3" fmla="*/ 7 h 1703916"/>
                <a:gd name="connsiteX4" fmla="*/ 3289651 w 3289651"/>
                <a:gd name="connsiteY4" fmla="*/ 1703916 h 1703916"/>
                <a:gd name="connsiteX5" fmla="*/ 0 w 3289651"/>
                <a:gd name="connsiteY5" fmla="*/ 1703916 h 1703916"/>
                <a:gd name="connsiteX6" fmla="*/ 0 w 3289651"/>
                <a:gd name="connsiteY6" fmla="*/ 7 h 1703916"/>
                <a:gd name="connsiteX0" fmla="*/ 0 w 3289651"/>
                <a:gd name="connsiteY0" fmla="*/ 60834 h 1764743"/>
                <a:gd name="connsiteX1" fmla="*/ 1893445 w 3289651"/>
                <a:gd name="connsiteY1" fmla="*/ 331850 h 1764743"/>
                <a:gd name="connsiteX2" fmla="*/ 2575616 w 3289651"/>
                <a:gd name="connsiteY2" fmla="*/ 288306 h 1764743"/>
                <a:gd name="connsiteX3" fmla="*/ 3289651 w 3289651"/>
                <a:gd name="connsiteY3" fmla="*/ 60834 h 1764743"/>
                <a:gd name="connsiteX4" fmla="*/ 3289651 w 3289651"/>
                <a:gd name="connsiteY4" fmla="*/ 1764743 h 1764743"/>
                <a:gd name="connsiteX5" fmla="*/ 0 w 3289651"/>
                <a:gd name="connsiteY5" fmla="*/ 1764743 h 1764743"/>
                <a:gd name="connsiteX6" fmla="*/ 0 w 3289651"/>
                <a:gd name="connsiteY6" fmla="*/ 60834 h 1764743"/>
                <a:gd name="connsiteX0" fmla="*/ 0 w 3289651"/>
                <a:gd name="connsiteY0" fmla="*/ 60834 h 1764743"/>
                <a:gd name="connsiteX1" fmla="*/ 1893445 w 3289651"/>
                <a:gd name="connsiteY1" fmla="*/ 331850 h 1764743"/>
                <a:gd name="connsiteX2" fmla="*/ 2575616 w 3289651"/>
                <a:gd name="connsiteY2" fmla="*/ 288306 h 1764743"/>
                <a:gd name="connsiteX3" fmla="*/ 3289651 w 3289651"/>
                <a:gd name="connsiteY3" fmla="*/ 60834 h 1764743"/>
                <a:gd name="connsiteX4" fmla="*/ 3289651 w 3289651"/>
                <a:gd name="connsiteY4" fmla="*/ 1764743 h 1764743"/>
                <a:gd name="connsiteX5" fmla="*/ 0 w 3289651"/>
                <a:gd name="connsiteY5" fmla="*/ 1764743 h 1764743"/>
                <a:gd name="connsiteX6" fmla="*/ 0 w 3289651"/>
                <a:gd name="connsiteY6" fmla="*/ 60834 h 1764743"/>
                <a:gd name="connsiteX0" fmla="*/ 0 w 3289651"/>
                <a:gd name="connsiteY0" fmla="*/ 63257 h 1767166"/>
                <a:gd name="connsiteX1" fmla="*/ 1893445 w 3289651"/>
                <a:gd name="connsiteY1" fmla="*/ 334273 h 1767166"/>
                <a:gd name="connsiteX2" fmla="*/ 2575616 w 3289651"/>
                <a:gd name="connsiteY2" fmla="*/ 290729 h 1767166"/>
                <a:gd name="connsiteX3" fmla="*/ 3289651 w 3289651"/>
                <a:gd name="connsiteY3" fmla="*/ 63257 h 1767166"/>
                <a:gd name="connsiteX4" fmla="*/ 3289651 w 3289651"/>
                <a:gd name="connsiteY4" fmla="*/ 1767166 h 1767166"/>
                <a:gd name="connsiteX5" fmla="*/ 0 w 3289651"/>
                <a:gd name="connsiteY5" fmla="*/ 1767166 h 1767166"/>
                <a:gd name="connsiteX6" fmla="*/ 0 w 3289651"/>
                <a:gd name="connsiteY6" fmla="*/ 63257 h 1767166"/>
                <a:gd name="connsiteX0" fmla="*/ 0 w 3289651"/>
                <a:gd name="connsiteY0" fmla="*/ 63678 h 1767587"/>
                <a:gd name="connsiteX1" fmla="*/ 1893445 w 3289651"/>
                <a:gd name="connsiteY1" fmla="*/ 334694 h 1767587"/>
                <a:gd name="connsiteX2" fmla="*/ 3289651 w 3289651"/>
                <a:gd name="connsiteY2" fmla="*/ 63678 h 1767587"/>
                <a:gd name="connsiteX3" fmla="*/ 3289651 w 3289651"/>
                <a:gd name="connsiteY3" fmla="*/ 1767587 h 1767587"/>
                <a:gd name="connsiteX4" fmla="*/ 0 w 3289651"/>
                <a:gd name="connsiteY4" fmla="*/ 1767587 h 1767587"/>
                <a:gd name="connsiteX5" fmla="*/ 0 w 3289651"/>
                <a:gd name="connsiteY5" fmla="*/ 63678 h 1767587"/>
                <a:gd name="connsiteX0" fmla="*/ 0 w 3289651"/>
                <a:gd name="connsiteY0" fmla="*/ 41975 h 1745884"/>
                <a:gd name="connsiteX1" fmla="*/ 1777331 w 3289651"/>
                <a:gd name="connsiteY1" fmla="*/ 661334 h 1745884"/>
                <a:gd name="connsiteX2" fmla="*/ 3289651 w 3289651"/>
                <a:gd name="connsiteY2" fmla="*/ 41975 h 1745884"/>
                <a:gd name="connsiteX3" fmla="*/ 3289651 w 3289651"/>
                <a:gd name="connsiteY3" fmla="*/ 1745884 h 1745884"/>
                <a:gd name="connsiteX4" fmla="*/ 0 w 3289651"/>
                <a:gd name="connsiteY4" fmla="*/ 1745884 h 1745884"/>
                <a:gd name="connsiteX5" fmla="*/ 0 w 3289651"/>
                <a:gd name="connsiteY5" fmla="*/ 41975 h 1745884"/>
                <a:gd name="connsiteX0" fmla="*/ 0 w 3289651"/>
                <a:gd name="connsiteY0" fmla="*/ 30019 h 1733928"/>
                <a:gd name="connsiteX1" fmla="*/ 1806359 w 3289651"/>
                <a:gd name="connsiteY1" fmla="*/ 1055778 h 1733928"/>
                <a:gd name="connsiteX2" fmla="*/ 3289651 w 3289651"/>
                <a:gd name="connsiteY2" fmla="*/ 30019 h 1733928"/>
                <a:gd name="connsiteX3" fmla="*/ 3289651 w 3289651"/>
                <a:gd name="connsiteY3" fmla="*/ 1733928 h 1733928"/>
                <a:gd name="connsiteX4" fmla="*/ 0 w 3289651"/>
                <a:gd name="connsiteY4" fmla="*/ 1733928 h 1733928"/>
                <a:gd name="connsiteX5" fmla="*/ 0 w 3289651"/>
                <a:gd name="connsiteY5" fmla="*/ 30019 h 1733928"/>
                <a:gd name="connsiteX0" fmla="*/ 0 w 3289651"/>
                <a:gd name="connsiteY0" fmla="*/ 30019 h 1733928"/>
                <a:gd name="connsiteX1" fmla="*/ 2082130 w 3289651"/>
                <a:gd name="connsiteY1" fmla="*/ 1055778 h 1733928"/>
                <a:gd name="connsiteX2" fmla="*/ 3289651 w 3289651"/>
                <a:gd name="connsiteY2" fmla="*/ 30019 h 1733928"/>
                <a:gd name="connsiteX3" fmla="*/ 3289651 w 3289651"/>
                <a:gd name="connsiteY3" fmla="*/ 1733928 h 1733928"/>
                <a:gd name="connsiteX4" fmla="*/ 0 w 3289651"/>
                <a:gd name="connsiteY4" fmla="*/ 1733928 h 1733928"/>
                <a:gd name="connsiteX5" fmla="*/ 0 w 3289651"/>
                <a:gd name="connsiteY5" fmla="*/ 30019 h 173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9651" h="1733928">
                  <a:moveTo>
                    <a:pt x="0" y="30019"/>
                  </a:moveTo>
                  <a:cubicBezTo>
                    <a:pt x="315574" y="-208797"/>
                    <a:pt x="1533855" y="1055778"/>
                    <a:pt x="2082130" y="1055778"/>
                  </a:cubicBezTo>
                  <a:cubicBezTo>
                    <a:pt x="2630405" y="1055778"/>
                    <a:pt x="3056950" y="-208796"/>
                    <a:pt x="3289651" y="30019"/>
                  </a:cubicBezTo>
                  <a:lnTo>
                    <a:pt x="3289651" y="1733928"/>
                  </a:lnTo>
                  <a:lnTo>
                    <a:pt x="0" y="1733928"/>
                  </a:lnTo>
                  <a:lnTo>
                    <a:pt x="0" y="30019"/>
                  </a:lnTo>
                  <a:close/>
                </a:path>
              </a:pathLst>
            </a:custGeom>
            <a:gradFill>
              <a:gsLst>
                <a:gs pos="0">
                  <a:schemeClr val="bg1">
                    <a:alpha val="34000"/>
                  </a:schemeClr>
                </a:gs>
                <a:gs pos="100000">
                  <a:schemeClr val="bg1">
                    <a:alpha val="0"/>
                  </a:schemeClr>
                </a:gs>
              </a:gsLst>
              <a:lin ang="5400000" scaled="0"/>
            </a:gradFill>
            <a:ln>
              <a:noFill/>
            </a:ln>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latin typeface="Calibri"/>
                <a:ea typeface="宋体" panose="02010600030101010101" pitchFamily="2" charset="-122"/>
              </a:endParaRPr>
            </a:p>
          </p:txBody>
        </p:sp>
      </p:grpSp>
      <p:sp>
        <p:nvSpPr>
          <p:cNvPr id="8" name="矩形 7"/>
          <p:cNvSpPr/>
          <p:nvPr/>
        </p:nvSpPr>
        <p:spPr>
          <a:xfrm>
            <a:off x="945311" y="1300794"/>
            <a:ext cx="1620180" cy="917046"/>
          </a:xfrm>
          <a:prstGeom prst="rect">
            <a:avLst/>
          </a:prstGeom>
        </p:spPr>
        <p:txBody>
          <a:bodyPr wrap="square">
            <a:spAutoFit/>
          </a:bodyPr>
          <a:lstStyle/>
          <a:p>
            <a:pPr defTabSz="685800">
              <a:lnSpc>
                <a:spcPct val="150000"/>
              </a:lnSpc>
            </a:pPr>
            <a:r>
              <a:rPr lang="zh-CN" altLang="en-US" sz="4050" b="1" dirty="0">
                <a:solidFill>
                  <a:prstClr val="white"/>
                </a:solidFill>
                <a:latin typeface="微软雅黑" pitchFamily="34" charset="-122"/>
                <a:ea typeface="微软雅黑" pitchFamily="34" charset="-122"/>
              </a:rPr>
              <a:t>目 录</a:t>
            </a:r>
          </a:p>
        </p:txBody>
      </p:sp>
      <p:sp>
        <p:nvSpPr>
          <p:cNvPr id="9" name="矩形 8"/>
          <p:cNvSpPr/>
          <p:nvPr/>
        </p:nvSpPr>
        <p:spPr>
          <a:xfrm>
            <a:off x="873303" y="2385759"/>
            <a:ext cx="1620180" cy="519951"/>
          </a:xfrm>
          <a:prstGeom prst="rect">
            <a:avLst/>
          </a:prstGeom>
        </p:spPr>
        <p:txBody>
          <a:bodyPr wrap="square">
            <a:spAutoFit/>
          </a:bodyPr>
          <a:lstStyle/>
          <a:p>
            <a:pPr defTabSz="685800">
              <a:lnSpc>
                <a:spcPct val="150000"/>
              </a:lnSpc>
            </a:pPr>
            <a:r>
              <a:rPr lang="en-US" altLang="zh-CN" sz="2100" dirty="0">
                <a:solidFill>
                  <a:prstClr val="white"/>
                </a:solidFill>
                <a:latin typeface="微软雅黑" pitchFamily="34" charset="-122"/>
                <a:ea typeface="微软雅黑" pitchFamily="34" charset="-122"/>
              </a:rPr>
              <a:t>CONTENTS</a:t>
            </a:r>
            <a:endParaRPr lang="zh-CN" altLang="en-US" sz="2100"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48836495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1995686"/>
            <a:ext cx="8392041" cy="683264"/>
          </a:xfrm>
          <a:prstGeom prst="rect">
            <a:avLst/>
          </a:prstGeom>
        </p:spPr>
        <p:txBody>
          <a:bodyPr wrap="none">
            <a:spAutoFit/>
          </a:bodyPr>
          <a:lstStyle/>
          <a:p>
            <a:pPr algn="ctr" defTabSz="685800">
              <a:lnSpc>
                <a:spcPct val="120000"/>
              </a:lnSpc>
            </a:pPr>
            <a:r>
              <a:rPr lang="zh-CN" altLang="en-US" sz="32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一、</a:t>
            </a:r>
            <a:r>
              <a:rPr lang="zh-CN" altLang="zh-CN" sz="32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如何</a:t>
            </a:r>
            <a:r>
              <a:rPr lang="zh-CN"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理解</a:t>
            </a:r>
            <a:r>
              <a:rPr lang="zh-CN" altLang="en-US"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本次修订的</a:t>
            </a:r>
            <a:r>
              <a:rPr lang="en-US"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a:t>
            </a:r>
            <a:r>
              <a:rPr lang="zh-CN"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继往</a:t>
            </a:r>
            <a:r>
              <a:rPr lang="en-US"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a:t>
            </a:r>
            <a:r>
              <a:rPr lang="zh-CN" altLang="zh-CN"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开来</a:t>
            </a:r>
            <a:r>
              <a:rPr lang="en-US" altLang="zh-CN" sz="32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32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54703135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699542"/>
            <a:ext cx="8064896" cy="4349909"/>
          </a:xfrm>
          <a:prstGeom prst="rect">
            <a:avLst/>
          </a:prstGeom>
          <a:ln w="12700">
            <a:solidFill>
              <a:srgbClr val="FF0000"/>
            </a:solidFill>
          </a:ln>
        </p:spPr>
        <p:txBody>
          <a:bodyPr wrap="square">
            <a:spAutoFit/>
          </a:bodyPr>
          <a:lstStyle/>
          <a:p>
            <a:pPr marL="285750" indent="-285750">
              <a:lnSpc>
                <a:spcPts val="2400"/>
              </a:lnSpc>
              <a:spcAft>
                <a:spcPts val="1125"/>
              </a:spcAft>
              <a:buClr>
                <a:srgbClr val="FF0000"/>
              </a:buClr>
              <a:buFont typeface="微软雅黑" panose="020B0503020204020204" pitchFamily="34" charset="-122"/>
              <a:buChar char="★"/>
            </a:pPr>
            <a:r>
              <a:rPr lang="en-US" altLang="zh-CN" sz="1600" kern="0" dirty="0" smtClean="0">
                <a:latin typeface="+mj-ea"/>
                <a:ea typeface="+mj-ea"/>
                <a:cs typeface="宋体" panose="02010600030101010101" pitchFamily="2" charset="-122"/>
              </a:rPr>
              <a:t>    2015</a:t>
            </a:r>
            <a:r>
              <a:rPr lang="zh-CN" altLang="zh-CN" sz="1600" kern="0" dirty="0">
                <a:latin typeface="+mj-ea"/>
                <a:ea typeface="+mj-ea"/>
                <a:cs typeface="宋体" panose="02010600030101010101" pitchFamily="2" charset="-122"/>
              </a:rPr>
              <a:t>年修订《中国共产党纪律处分条例》</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将十八大以来管党治党理论创新和实践创新成果制度化</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围绕全面从严治党</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加强党的先进性、纯洁性建设</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坚持纪严于法、纪在法前、纪法</a:t>
            </a:r>
            <a:r>
              <a:rPr lang="zh-CN" altLang="zh-CN" sz="1600" kern="0" dirty="0" smtClean="0">
                <a:latin typeface="+mj-ea"/>
                <a:ea typeface="+mj-ea"/>
                <a:cs typeface="宋体" panose="02010600030101010101" pitchFamily="2" charset="-122"/>
              </a:rPr>
              <a:t>分开</a:t>
            </a:r>
            <a:r>
              <a:rPr lang="zh-CN" altLang="en-US" sz="1600" kern="0" dirty="0" smtClean="0">
                <a:latin typeface="+mj-ea"/>
                <a:ea typeface="+mj-ea"/>
                <a:cs typeface="宋体" panose="02010600030101010101" pitchFamily="2" charset="-122"/>
              </a:rPr>
              <a:t>；</a:t>
            </a:r>
            <a:endParaRPr lang="en-US" altLang="zh-CN" sz="1600" kern="0" dirty="0" smtClean="0">
              <a:latin typeface="+mj-ea"/>
              <a:ea typeface="+mj-ea"/>
              <a:cs typeface="宋体" panose="02010600030101010101" pitchFamily="2" charset="-122"/>
            </a:endParaRPr>
          </a:p>
          <a:p>
            <a:pPr marL="285750" indent="-285750">
              <a:lnSpc>
                <a:spcPts val="2400"/>
              </a:lnSpc>
              <a:spcAft>
                <a:spcPts val="1125"/>
              </a:spcAft>
              <a:buClr>
                <a:srgbClr val="FF0000"/>
              </a:buClr>
              <a:buFont typeface="微软雅黑" panose="020B0503020204020204" pitchFamily="34" charset="-122"/>
              <a:buChar char="★"/>
            </a:pPr>
            <a:r>
              <a:rPr lang="en-US" altLang="zh-CN" sz="1600" kern="0" dirty="0" smtClean="0">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把</a:t>
            </a:r>
            <a:r>
              <a:rPr lang="zh-CN" altLang="zh-CN" sz="1600" kern="0" dirty="0">
                <a:latin typeface="+mj-ea"/>
                <a:ea typeface="+mj-ea"/>
                <a:cs typeface="宋体" panose="02010600030101010101" pitchFamily="2" charset="-122"/>
              </a:rPr>
              <a:t>党章、党中央的纪律要求以及其他党内法规的纪律规定</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整合为政治纪律、组织纪律、廉洁纪律、群众纪律、工作纪律和生活纪律六项</a:t>
            </a:r>
            <a:r>
              <a:rPr lang="zh-CN" altLang="zh-CN" sz="1600" kern="0" dirty="0" smtClean="0">
                <a:latin typeface="+mj-ea"/>
                <a:ea typeface="+mj-ea"/>
                <a:cs typeface="宋体" panose="02010600030101010101" pitchFamily="2" charset="-122"/>
              </a:rPr>
              <a:t>纪律</a:t>
            </a:r>
            <a:r>
              <a:rPr lang="zh-CN" altLang="en-US" sz="1600" kern="0" dirty="0" smtClean="0">
                <a:latin typeface="+mj-ea"/>
                <a:ea typeface="+mj-ea"/>
                <a:cs typeface="宋体" panose="02010600030101010101" pitchFamily="2" charset="-122"/>
              </a:rPr>
              <a:t>；</a:t>
            </a:r>
            <a:endParaRPr lang="en-US" altLang="zh-CN" sz="1600" kern="0" dirty="0" smtClean="0">
              <a:latin typeface="+mj-ea"/>
              <a:ea typeface="+mj-ea"/>
              <a:cs typeface="宋体" panose="02010600030101010101" pitchFamily="2" charset="-122"/>
            </a:endParaRPr>
          </a:p>
          <a:p>
            <a:pPr marL="285750" indent="-285750">
              <a:lnSpc>
                <a:spcPts val="2400"/>
              </a:lnSpc>
              <a:spcAft>
                <a:spcPts val="1125"/>
              </a:spcAft>
              <a:buClr>
                <a:srgbClr val="FF0000"/>
              </a:buClr>
              <a:buFont typeface="微软雅黑" panose="020B0503020204020204" pitchFamily="34" charset="-122"/>
              <a:buChar char="★"/>
            </a:pPr>
            <a:r>
              <a:rPr lang="en-US" altLang="zh-CN" sz="1600" kern="0" dirty="0" smtClean="0">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突出</a:t>
            </a:r>
            <a:r>
              <a:rPr lang="zh-CN" altLang="zh-CN" sz="1600" kern="0" dirty="0">
                <a:latin typeface="+mj-ea"/>
                <a:ea typeface="+mj-ea"/>
                <a:cs typeface="宋体" panose="02010600030101010101" pitchFamily="2" charset="-122"/>
              </a:rPr>
              <a:t>政治纪律和政治规矩</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强调政治纪律在六项纪律</a:t>
            </a:r>
            <a:r>
              <a:rPr lang="zh-CN" altLang="zh-CN" sz="1600" kern="0" dirty="0" smtClean="0">
                <a:latin typeface="+mj-ea"/>
                <a:ea typeface="+mj-ea"/>
                <a:cs typeface="宋体" panose="02010600030101010101" pitchFamily="2" charset="-122"/>
              </a:rPr>
              <a:t>中是</a:t>
            </a:r>
            <a:r>
              <a:rPr lang="zh-CN" altLang="zh-CN" sz="1600" kern="0" dirty="0">
                <a:latin typeface="+mj-ea"/>
                <a:ea typeface="+mj-ea"/>
                <a:cs typeface="宋体" panose="02010600030101010101" pitchFamily="2" charset="-122"/>
              </a:rPr>
              <a:t>最</a:t>
            </a:r>
            <a:r>
              <a:rPr lang="zh-CN" altLang="zh-CN" sz="1600" kern="0" dirty="0" smtClean="0">
                <a:latin typeface="+mj-ea"/>
                <a:ea typeface="+mj-ea"/>
                <a:cs typeface="宋体" panose="02010600030101010101" pitchFamily="2" charset="-122"/>
              </a:rPr>
              <a:t>重要</a:t>
            </a:r>
            <a:r>
              <a:rPr lang="zh-CN" altLang="en-US" sz="1600" kern="0" dirty="0" smtClean="0">
                <a:latin typeface="+mj-ea"/>
                <a:ea typeface="+mj-ea"/>
                <a:cs typeface="宋体" panose="02010600030101010101" pitchFamily="2" charset="-122"/>
              </a:rPr>
              <a:t>；</a:t>
            </a:r>
            <a:endParaRPr lang="en-US" altLang="zh-CN" sz="1600" kern="0" dirty="0" smtClean="0">
              <a:latin typeface="+mj-ea"/>
              <a:ea typeface="+mj-ea"/>
              <a:cs typeface="宋体" panose="02010600030101010101" pitchFamily="2" charset="-122"/>
            </a:endParaRPr>
          </a:p>
          <a:p>
            <a:pPr marL="285750" indent="-285750">
              <a:lnSpc>
                <a:spcPts val="2400"/>
              </a:lnSpc>
              <a:spcAft>
                <a:spcPts val="1125"/>
              </a:spcAft>
              <a:buClr>
                <a:srgbClr val="FF0000"/>
              </a:buClr>
              <a:buFont typeface="微软雅黑" panose="020B0503020204020204" pitchFamily="34" charset="-122"/>
              <a:buChar char="★"/>
            </a:pPr>
            <a:r>
              <a:rPr lang="en-US" altLang="zh-CN" sz="1600" kern="0" dirty="0" smtClean="0">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把</a:t>
            </a:r>
            <a:r>
              <a:rPr lang="zh-CN" altLang="zh-CN" sz="1600" kern="0" dirty="0">
                <a:latin typeface="+mj-ea"/>
                <a:ea typeface="+mj-ea"/>
                <a:cs typeface="宋体" panose="02010600030101010101" pitchFamily="2" charset="-122"/>
              </a:rPr>
              <a:t>落实中央八项规定精神的要求转化为纪律规范</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体现作风建设最新成果</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使党的纪律成为管党治党的尺子和全体党员的行为底线。</a:t>
            </a:r>
            <a:endParaRPr lang="zh-CN" altLang="zh-CN" sz="1600" kern="100" dirty="0">
              <a:latin typeface="+mj-ea"/>
              <a:ea typeface="+mj-ea"/>
              <a:cs typeface="Times New Roman" panose="02020603050405020304" pitchFamily="18" charset="0"/>
            </a:endParaRPr>
          </a:p>
          <a:p>
            <a:pPr>
              <a:lnSpc>
                <a:spcPts val="2400"/>
              </a:lnSpc>
              <a:spcAft>
                <a:spcPts val="1125"/>
              </a:spcAft>
              <a:buClr>
                <a:srgbClr val="FF0000"/>
              </a:buClr>
            </a:pP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    </a:t>
            </a:r>
            <a:r>
              <a:rPr lang="zh-CN" altLang="zh-CN" sz="1600" kern="0" dirty="0" smtClean="0">
                <a:latin typeface="楷体" panose="02010609060101010101" pitchFamily="49" charset="-122"/>
                <a:ea typeface="楷体" panose="02010609060101010101" pitchFamily="49" charset="-122"/>
                <a:cs typeface="宋体" panose="02010600030101010101" pitchFamily="2" charset="-122"/>
              </a:rPr>
              <a:t>对于什么是违反政治纪律、政治规矩的行为</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zh-CN" sz="1600" kern="0" dirty="0" smtClean="0">
                <a:latin typeface="楷体" panose="02010609060101010101" pitchFamily="49" charset="-122"/>
                <a:ea typeface="楷体" panose="02010609060101010101" pitchFamily="49" charset="-122"/>
                <a:cs typeface="宋体" panose="02010600030101010101" pitchFamily="2" charset="-122"/>
              </a:rPr>
              <a:t>过去没有清楚具体的界定</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zh-CN" sz="1600" kern="0" dirty="0" smtClean="0">
                <a:latin typeface="楷体" panose="02010609060101010101" pitchFamily="49" charset="-122"/>
                <a:ea typeface="楷体" panose="02010609060101010101" pitchFamily="49" charset="-122"/>
                <a:cs typeface="宋体" panose="02010600030101010101" pitchFamily="2" charset="-122"/>
              </a:rPr>
              <a:t>在实践中难以把握。</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2015</a:t>
            </a:r>
            <a:r>
              <a:rPr lang="zh-CN" altLang="zh-CN" sz="1600" kern="0" dirty="0" smtClean="0">
                <a:latin typeface="楷体" panose="02010609060101010101" pitchFamily="49" charset="-122"/>
                <a:ea typeface="楷体" panose="02010609060101010101" pitchFamily="49" charset="-122"/>
                <a:cs typeface="宋体" panose="02010600030101010101" pitchFamily="2" charset="-122"/>
              </a:rPr>
              <a:t>年版《条例》实现纪法分开</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zh-CN" sz="1600" kern="0" dirty="0" smtClean="0">
                <a:latin typeface="楷体" panose="02010609060101010101" pitchFamily="49" charset="-122"/>
                <a:ea typeface="楷体" panose="02010609060101010101" pitchFamily="49" charset="-122"/>
                <a:cs typeface="宋体" panose="02010600030101010101" pitchFamily="2" charset="-122"/>
              </a:rPr>
              <a:t>增加了拉帮结派、对抗组织审查、搞无原则一团和气等违反政治纪律条款</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zh-CN" sz="1600" kern="0" dirty="0" smtClean="0">
                <a:latin typeface="楷体" panose="02010609060101010101" pitchFamily="49" charset="-122"/>
                <a:ea typeface="楷体" panose="02010609060101010101" pitchFamily="49" charset="-122"/>
                <a:cs typeface="宋体" panose="02010600030101010101" pitchFamily="2" charset="-122"/>
              </a:rPr>
              <a:t>把非组织活动、不如实向组织说明问题、不执行请示报告制度、不如实报告个人事项等列入违反组织纪律要求中</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zh-CN" sz="1600" kern="0" dirty="0" smtClean="0">
                <a:latin typeface="楷体" panose="02010609060101010101" pitchFamily="49" charset="-122"/>
                <a:ea typeface="楷体" panose="02010609060101010101" pitchFamily="49" charset="-122"/>
                <a:cs typeface="宋体" panose="02010600030101010101" pitchFamily="2" charset="-122"/>
              </a:rPr>
              <a:t>使违纪者不能再心存侥幸。</a:t>
            </a:r>
            <a:endParaRPr lang="zh-CN" altLang="zh-CN" sz="16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文本框 3"/>
          <p:cNvSpPr txBox="1"/>
          <p:nvPr/>
        </p:nvSpPr>
        <p:spPr>
          <a:xfrm>
            <a:off x="539552" y="195486"/>
            <a:ext cx="2880320" cy="523220"/>
          </a:xfrm>
          <a:prstGeom prst="rect">
            <a:avLst/>
          </a:prstGeom>
          <a:noFill/>
        </p:spPr>
        <p:txBody>
          <a:bodyPr wrap="square" rtlCol="0">
            <a:spAutoFit/>
          </a:bodyPr>
          <a:lstStyle/>
          <a:p>
            <a:r>
              <a:rPr lang="zh-CN" alt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rPr>
              <a:t>继  往</a:t>
            </a:r>
            <a:endParaRPr lang="zh-CN"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endParaRPr>
          </a:p>
        </p:txBody>
      </p:sp>
    </p:spTree>
    <p:extLst>
      <p:ext uri="{BB962C8B-B14F-4D97-AF65-F5344CB8AC3E}">
        <p14:creationId xmlns:p14="http://schemas.microsoft.com/office/powerpoint/2010/main" val="380284814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699542"/>
            <a:ext cx="6408712" cy="4042132"/>
          </a:xfrm>
          <a:prstGeom prst="rect">
            <a:avLst/>
          </a:prstGeom>
          <a:ln w="12700">
            <a:solidFill>
              <a:srgbClr val="FF0000"/>
            </a:solidFill>
          </a:ln>
        </p:spPr>
        <p:txBody>
          <a:bodyPr wrap="square">
            <a:spAutoFit/>
          </a:bodyPr>
          <a:lstStyle/>
          <a:p>
            <a:pPr marL="285750" indent="-285750">
              <a:lnSpc>
                <a:spcPts val="2400"/>
              </a:lnSpc>
              <a:spcAft>
                <a:spcPts val="1125"/>
              </a:spcAft>
              <a:buClr>
                <a:srgbClr val="FF0000"/>
              </a:buClr>
              <a:buFont typeface="微软雅黑" panose="020B0503020204020204" pitchFamily="34" charset="-122"/>
              <a:buChar char="★"/>
            </a:pPr>
            <a:r>
              <a:rPr lang="zh-CN" altLang="en-US" sz="1600" kern="0" dirty="0">
                <a:latin typeface="+mj-ea"/>
                <a:ea typeface="+mj-ea"/>
                <a:cs typeface="宋体" panose="02010600030101010101" pitchFamily="2" charset="-122"/>
              </a:rPr>
              <a:t>本次修订，</a:t>
            </a:r>
            <a:r>
              <a:rPr lang="zh-CN" altLang="zh-CN" sz="1600" kern="0" dirty="0">
                <a:latin typeface="+mj-ea"/>
                <a:ea typeface="+mj-ea"/>
                <a:cs typeface="宋体" panose="02010600030101010101" pitchFamily="2" charset="-122"/>
              </a:rPr>
              <a:t>党中央站在新的历史起点上</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适应新时代党的建设总要求</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对全面从严治党</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加强纪律建设再部署、再动员。</a:t>
            </a:r>
            <a:endParaRPr lang="en-US" altLang="zh-CN" sz="1600" kern="0" dirty="0">
              <a:latin typeface="+mj-ea"/>
              <a:ea typeface="+mj-ea"/>
              <a:cs typeface="宋体" panose="02010600030101010101" pitchFamily="2" charset="-122"/>
            </a:endParaRPr>
          </a:p>
          <a:p>
            <a:pPr marL="285750" indent="-285750">
              <a:lnSpc>
                <a:spcPts val="2400"/>
              </a:lnSpc>
              <a:spcAft>
                <a:spcPts val="1125"/>
              </a:spcAft>
              <a:buClr>
                <a:srgbClr val="FF0000"/>
              </a:buClr>
              <a:buFont typeface="微软雅黑" panose="020B0503020204020204" pitchFamily="34" charset="-122"/>
              <a:buChar char="★"/>
            </a:pPr>
            <a:r>
              <a:rPr lang="zh-CN" altLang="en-US" sz="1600" kern="0" dirty="0">
                <a:latin typeface="+mj-ea"/>
                <a:ea typeface="+mj-ea"/>
                <a:cs typeface="宋体" panose="02010600030101010101" pitchFamily="2" charset="-122"/>
              </a:rPr>
              <a:t>新</a:t>
            </a:r>
            <a:r>
              <a:rPr lang="zh-CN" altLang="zh-CN" sz="1600" kern="0" dirty="0">
                <a:latin typeface="+mj-ea"/>
                <a:ea typeface="+mj-ea"/>
                <a:cs typeface="宋体" panose="02010600030101010101" pitchFamily="2" charset="-122"/>
              </a:rPr>
              <a:t>《条例》全面贯彻习近平新时代中国特色社会主义思想和党的十九大精神</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以党章为根本遵循</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将党章和《关于新形势下党内政治生活的若干准则》等党内法规的要求细化具体化。</a:t>
            </a:r>
            <a:endParaRPr lang="en-US" altLang="zh-CN" sz="1600" kern="0" dirty="0">
              <a:latin typeface="+mj-ea"/>
              <a:ea typeface="+mj-ea"/>
              <a:cs typeface="宋体" panose="02010600030101010101" pitchFamily="2" charset="-122"/>
            </a:endParaRPr>
          </a:p>
          <a:p>
            <a:pPr marL="285750" indent="-285750">
              <a:lnSpc>
                <a:spcPts val="2400"/>
              </a:lnSpc>
              <a:spcAft>
                <a:spcPts val="1125"/>
              </a:spcAft>
              <a:buClr>
                <a:srgbClr val="FF0000"/>
              </a:buClr>
              <a:buFont typeface="微软雅黑" panose="020B0503020204020204" pitchFamily="34" charset="-122"/>
              <a:buChar char="★"/>
            </a:pPr>
            <a:r>
              <a:rPr lang="zh-CN" altLang="zh-CN" sz="1600" kern="0" dirty="0">
                <a:latin typeface="+mj-ea"/>
                <a:ea typeface="+mj-ea"/>
                <a:cs typeface="宋体" panose="02010600030101010101" pitchFamily="2" charset="-122"/>
              </a:rPr>
              <a:t>坚持使命引领和问题导向</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实现制度的与时俱进。</a:t>
            </a:r>
            <a:endParaRPr lang="en-US" altLang="zh-CN" sz="1600" kern="0" dirty="0">
              <a:latin typeface="+mj-ea"/>
              <a:ea typeface="+mj-ea"/>
              <a:cs typeface="宋体" panose="02010600030101010101" pitchFamily="2" charset="-122"/>
            </a:endParaRPr>
          </a:p>
          <a:p>
            <a:pPr marL="285750" indent="-285750">
              <a:lnSpc>
                <a:spcPts val="2400"/>
              </a:lnSpc>
              <a:spcAft>
                <a:spcPts val="1125"/>
              </a:spcAft>
              <a:buClr>
                <a:srgbClr val="FF0000"/>
              </a:buClr>
              <a:buFont typeface="微软雅黑" panose="020B0503020204020204" pitchFamily="34" charset="-122"/>
              <a:buChar char="★"/>
            </a:pPr>
            <a:r>
              <a:rPr lang="zh-CN" altLang="zh-CN" sz="1600" kern="0" dirty="0">
                <a:latin typeface="+mj-ea"/>
                <a:ea typeface="+mj-ea"/>
                <a:cs typeface="宋体" panose="02010600030101010101" pitchFamily="2" charset="-122"/>
              </a:rPr>
              <a:t>严明政治纪律和政治规矩</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把坚决维护习近平总书记党中央的核心、全党的核心地位</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坚决维护党中央权威和集中统一领导作为出发点和落脚点</a:t>
            </a:r>
            <a:r>
              <a:rPr lang="zh-CN" altLang="en-US" sz="1600" kern="0" dirty="0">
                <a:latin typeface="+mj-ea"/>
                <a:ea typeface="+mj-ea"/>
                <a:cs typeface="宋体" panose="02010600030101010101" pitchFamily="2" charset="-122"/>
              </a:rPr>
              <a:t>。</a:t>
            </a:r>
            <a:endParaRPr lang="en-US" altLang="zh-CN" sz="1600" kern="0" dirty="0">
              <a:latin typeface="+mj-ea"/>
              <a:ea typeface="+mj-ea"/>
              <a:cs typeface="宋体" panose="02010600030101010101" pitchFamily="2" charset="-122"/>
            </a:endParaRPr>
          </a:p>
          <a:p>
            <a:pPr marL="285750" indent="-285750">
              <a:lnSpc>
                <a:spcPts val="2400"/>
              </a:lnSpc>
              <a:spcAft>
                <a:spcPts val="1125"/>
              </a:spcAft>
              <a:buClr>
                <a:srgbClr val="FF0000"/>
              </a:buClr>
              <a:buFont typeface="微软雅黑" panose="020B0503020204020204" pitchFamily="34" charset="-122"/>
              <a:buChar char="★"/>
            </a:pPr>
            <a:r>
              <a:rPr lang="zh-CN" altLang="zh-CN" sz="1600" kern="0" dirty="0">
                <a:latin typeface="+mj-ea"/>
                <a:ea typeface="+mj-ea"/>
                <a:cs typeface="宋体" panose="02010600030101010101" pitchFamily="2" charset="-122"/>
              </a:rPr>
              <a:t>着力提高纪律建设的政治性、时代性、针对性</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使全面从严治党的思路举措更加科学、更加严密、更加有效。</a:t>
            </a:r>
          </a:p>
        </p:txBody>
      </p:sp>
      <p:sp>
        <p:nvSpPr>
          <p:cNvPr id="3" name="文本框 2"/>
          <p:cNvSpPr txBox="1"/>
          <p:nvPr/>
        </p:nvSpPr>
        <p:spPr>
          <a:xfrm>
            <a:off x="539552" y="195486"/>
            <a:ext cx="2880320" cy="523220"/>
          </a:xfrm>
          <a:prstGeom prst="rect">
            <a:avLst/>
          </a:prstGeom>
          <a:noFill/>
        </p:spPr>
        <p:txBody>
          <a:bodyPr wrap="square" rtlCol="0">
            <a:spAutoFit/>
          </a:bodyPr>
          <a:lstStyle/>
          <a:p>
            <a:r>
              <a:rPr lang="zh-CN" alt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rPr>
              <a:t>开  来</a:t>
            </a:r>
            <a:endParaRPr lang="zh-CN"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endParaRPr>
          </a:p>
        </p:txBody>
      </p:sp>
      <p:pic>
        <p:nvPicPr>
          <p:cNvPr id="4" name="雷锋PPT网www.lfppt.com">
            <a:extLst>
              <a:ext uri="{FF2B5EF4-FFF2-40B4-BE49-F238E27FC236}">
                <a16:creationId xmlns="" xmlns:a16="http://schemas.microsoft.com/office/drawing/2014/main" id="{4179CEC3-F86D-4207-9E4D-74FFDA576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4475" y="2218497"/>
            <a:ext cx="2166037" cy="2922913"/>
          </a:xfrm>
          <a:prstGeom prst="rect">
            <a:avLst/>
          </a:prstGeom>
        </p:spPr>
      </p:pic>
    </p:spTree>
    <p:extLst>
      <p:ext uri="{BB962C8B-B14F-4D97-AF65-F5344CB8AC3E}">
        <p14:creationId xmlns:p14="http://schemas.microsoft.com/office/powerpoint/2010/main" val="383710878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1995686"/>
            <a:ext cx="8443337" cy="565604"/>
          </a:xfrm>
          <a:prstGeom prst="rect">
            <a:avLst/>
          </a:prstGeom>
        </p:spPr>
        <p:txBody>
          <a:bodyPr wrap="none">
            <a:spAutoFit/>
          </a:bodyPr>
          <a:lstStyle/>
          <a:p>
            <a:pPr algn="ctr" defTabSz="685800">
              <a:lnSpc>
                <a:spcPct val="120000"/>
              </a:lnSpc>
            </a:pPr>
            <a:r>
              <a:rPr lang="zh-CN" altLang="en-US" sz="28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二、</a:t>
            </a:r>
            <a:r>
              <a:rPr lang="zh-CN" altLang="zh-CN" sz="28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新</a:t>
            </a:r>
            <a:r>
              <a:rPr lang="zh-CN" altLang="zh-CN" sz="28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《条例》如何</a:t>
            </a:r>
            <a:r>
              <a:rPr lang="zh-CN" altLang="en-US" sz="28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进一步</a:t>
            </a:r>
            <a:r>
              <a:rPr lang="zh-CN" altLang="zh-CN" sz="28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严明政治纪律和政治</a:t>
            </a:r>
            <a:r>
              <a:rPr lang="zh-CN" altLang="zh-CN" sz="2800" b="1" dirty="0" smtClean="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rPr>
              <a:t>规矩</a:t>
            </a:r>
            <a:endParaRPr lang="zh-CN" altLang="en-US" sz="2800" b="1" dirty="0">
              <a:ln>
                <a:solidFill>
                  <a:schemeClr val="bg1"/>
                </a:solidFill>
              </a:ln>
              <a:blipFill>
                <a:blip r:embed="rId3"/>
                <a:stretch>
                  <a:fillRect/>
                </a:stretch>
              </a:blip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18931332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雷锋PPT网www.lfppt.com">
            <a:extLst>
              <a:ext uri="{FF2B5EF4-FFF2-40B4-BE49-F238E27FC236}">
                <a16:creationId xmlns="" xmlns:a16="http://schemas.microsoft.com/office/drawing/2014/main" id="{D2623C43-8395-4F41-B262-D9CF9A9E975C}"/>
              </a:ext>
            </a:extLst>
          </p:cNvPr>
          <p:cNvSpPr/>
          <p:nvPr/>
        </p:nvSpPr>
        <p:spPr>
          <a:xfrm>
            <a:off x="1835696" y="555525"/>
            <a:ext cx="6768752" cy="4083043"/>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 xmlns:a16="http://schemas.microsoft.com/office/drawing/2014/main" id="{C263A248-92F0-445F-AF6D-09F84E927E5C}"/>
              </a:ext>
            </a:extLst>
          </p:cNvPr>
          <p:cNvSpPr/>
          <p:nvPr/>
        </p:nvSpPr>
        <p:spPr>
          <a:xfrm>
            <a:off x="3995936" y="605028"/>
            <a:ext cx="4392488" cy="4033540"/>
          </a:xfrm>
          <a:prstGeom prst="rect">
            <a:avLst/>
          </a:prstGeom>
          <a:noFill/>
        </p:spPr>
        <p:txBody>
          <a:bodyPr wrap="square" rtlCol="0">
            <a:spAutoFit/>
          </a:bodyPr>
          <a:lstStyle/>
          <a:p>
            <a:pPr algn="just">
              <a:lnSpc>
                <a:spcPts val="2400"/>
              </a:lnSpc>
              <a:spcAft>
                <a:spcPts val="1125"/>
              </a:spcAft>
            </a:pPr>
            <a:r>
              <a:rPr lang="zh-CN" altLang="zh-CN" sz="1400" kern="0" dirty="0">
                <a:latin typeface="+mj-ea"/>
                <a:ea typeface="+mj-ea"/>
                <a:cs typeface="宋体" panose="02010600030101010101" pitchFamily="2" charset="-122"/>
              </a:rPr>
              <a:t>党的十九大把纪律建设纳入党的建设总体布局</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摆在更加突出的位置。习近平总书记指出</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在党的六项纪律中</a:t>
            </a:r>
            <a:r>
              <a:rPr lang="en-US" altLang="zh-CN" sz="1400" kern="0" dirty="0">
                <a:latin typeface="+mj-ea"/>
                <a:ea typeface="+mj-ea"/>
                <a:cs typeface="宋体" panose="02010600030101010101" pitchFamily="2" charset="-122"/>
              </a:rPr>
              <a:t>,</a:t>
            </a:r>
            <a:r>
              <a:rPr lang="zh-CN" altLang="zh-CN" sz="1400" kern="0" dirty="0">
                <a:solidFill>
                  <a:srgbClr val="FF0000"/>
                </a:solidFill>
                <a:latin typeface="+mj-ea"/>
                <a:ea typeface="+mj-ea"/>
                <a:cs typeface="宋体" panose="02010600030101010101" pitchFamily="2" charset="-122"/>
              </a:rPr>
              <a:t>政治纪律最重要、最根本、最关键</a:t>
            </a:r>
            <a:r>
              <a:rPr lang="zh-CN" altLang="zh-CN" sz="1400" kern="0" dirty="0">
                <a:latin typeface="+mj-ea"/>
                <a:ea typeface="+mj-ea"/>
                <a:cs typeface="宋体" panose="02010600030101010101" pitchFamily="2" charset="-122"/>
              </a:rPr>
              <a:t>。</a:t>
            </a:r>
            <a:endParaRPr lang="en-US" altLang="zh-CN" sz="1400" kern="0" dirty="0">
              <a:latin typeface="+mj-ea"/>
              <a:ea typeface="+mj-ea"/>
              <a:cs typeface="宋体" panose="02010600030101010101" pitchFamily="2" charset="-122"/>
            </a:endParaRPr>
          </a:p>
          <a:p>
            <a:pPr algn="just">
              <a:lnSpc>
                <a:spcPts val="2400"/>
              </a:lnSpc>
              <a:spcAft>
                <a:spcPts val="1125"/>
              </a:spcAft>
            </a:pPr>
            <a:r>
              <a:rPr lang="zh-CN" altLang="zh-CN" sz="1400" kern="0" dirty="0">
                <a:latin typeface="+mj-ea"/>
                <a:ea typeface="+mj-ea"/>
                <a:cs typeface="宋体" panose="02010600030101010101" pitchFamily="2" charset="-122"/>
              </a:rPr>
              <a:t>党的十八大以来发现的管党治党的所有问题</a:t>
            </a:r>
            <a:r>
              <a:rPr lang="en-US" altLang="zh-CN" sz="1400" kern="0" dirty="0">
                <a:latin typeface="+mj-ea"/>
                <a:ea typeface="+mj-ea"/>
                <a:cs typeface="宋体" panose="02010600030101010101" pitchFamily="2" charset="-122"/>
              </a:rPr>
              <a:t>,</a:t>
            </a:r>
            <a:r>
              <a:rPr lang="zh-CN" altLang="zh-CN" sz="1400" kern="0" dirty="0">
                <a:solidFill>
                  <a:srgbClr val="FF0000"/>
                </a:solidFill>
                <a:latin typeface="+mj-ea"/>
                <a:ea typeface="+mj-ea"/>
                <a:cs typeface="宋体" panose="02010600030101010101" pitchFamily="2" charset="-122"/>
              </a:rPr>
              <a:t>从本质上</a:t>
            </a:r>
            <a:r>
              <a:rPr lang="zh-CN" altLang="zh-CN" sz="1400" kern="0" dirty="0">
                <a:latin typeface="+mj-ea"/>
                <a:ea typeface="+mj-ea"/>
                <a:cs typeface="宋体" panose="02010600030101010101" pitchFamily="2" charset="-122"/>
              </a:rPr>
              <a:t>看都是政治问题</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都是</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四个意识</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不强的问题</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对党不忠诚不老实的问题。</a:t>
            </a:r>
            <a:endParaRPr lang="en-US" altLang="zh-CN" sz="1400" kern="0" dirty="0">
              <a:latin typeface="+mj-ea"/>
              <a:ea typeface="+mj-ea"/>
              <a:cs typeface="宋体" panose="02010600030101010101" pitchFamily="2" charset="-122"/>
            </a:endParaRPr>
          </a:p>
          <a:p>
            <a:pPr algn="just">
              <a:lnSpc>
                <a:spcPts val="2400"/>
              </a:lnSpc>
              <a:spcAft>
                <a:spcPts val="1125"/>
              </a:spcAft>
            </a:pPr>
            <a:r>
              <a:rPr lang="zh-CN" altLang="zh-CN" sz="1400" kern="0" dirty="0">
                <a:latin typeface="+mj-ea"/>
                <a:ea typeface="+mj-ea"/>
                <a:cs typeface="宋体" panose="02010600030101010101" pitchFamily="2" charset="-122"/>
              </a:rPr>
              <a:t>修订《条例》</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紧紧围绕党中央和习近平总书记关于加强新时代党的建设总要求</a:t>
            </a:r>
            <a:r>
              <a:rPr lang="en-US" altLang="zh-CN" sz="1400" kern="0" dirty="0">
                <a:latin typeface="+mj-ea"/>
                <a:ea typeface="+mj-ea"/>
                <a:cs typeface="宋体" panose="02010600030101010101" pitchFamily="2" charset="-122"/>
              </a:rPr>
              <a:t>,</a:t>
            </a:r>
            <a:r>
              <a:rPr lang="zh-CN" altLang="zh-CN" sz="1400" kern="0" dirty="0">
                <a:solidFill>
                  <a:srgbClr val="FF0000"/>
                </a:solidFill>
                <a:latin typeface="+mj-ea"/>
                <a:ea typeface="+mj-ea"/>
                <a:cs typeface="宋体" panose="02010600030101010101" pitchFamily="2" charset="-122"/>
              </a:rPr>
              <a:t>把政治建设摆在首位</a:t>
            </a:r>
            <a:r>
              <a:rPr lang="en-US" altLang="zh-CN" sz="1400" kern="0" dirty="0">
                <a:solidFill>
                  <a:srgbClr val="FF0000"/>
                </a:solidFill>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将坚决维护以习近平同志为核心的党中央权威和集中统一领导突出出来</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作为根本的政治纪律和政治规矩</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对管党治党中的突出问题</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特别是习近平总书记反复强调的</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七个有之</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问题作出更有针对性的规定</a:t>
            </a:r>
            <a:r>
              <a:rPr lang="en-US" altLang="zh-CN" sz="1400" kern="0" dirty="0">
                <a:latin typeface="+mj-ea"/>
                <a:ea typeface="+mj-ea"/>
                <a:cs typeface="宋体" panose="02010600030101010101" pitchFamily="2" charset="-122"/>
              </a:rPr>
              <a:t>,</a:t>
            </a:r>
            <a:r>
              <a:rPr lang="zh-CN" altLang="zh-CN" sz="1400" kern="0" dirty="0">
                <a:latin typeface="+mj-ea"/>
                <a:ea typeface="+mj-ea"/>
                <a:cs typeface="宋体" panose="02010600030101010101" pitchFamily="2" charset="-122"/>
              </a:rPr>
              <a:t>不断完善制度。</a:t>
            </a:r>
            <a:endParaRPr lang="en-US" altLang="zh-CN" sz="1400" kern="0" dirty="0">
              <a:latin typeface="+mj-ea"/>
              <a:ea typeface="+mj-ea"/>
              <a:cs typeface="宋体" panose="02010600030101010101"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34575"/>
            <a:ext cx="3005926" cy="2311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五角星 5"/>
          <p:cNvSpPr/>
          <p:nvPr/>
        </p:nvSpPr>
        <p:spPr>
          <a:xfrm>
            <a:off x="3594977" y="699542"/>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 name="五角星 7"/>
          <p:cNvSpPr/>
          <p:nvPr/>
        </p:nvSpPr>
        <p:spPr>
          <a:xfrm>
            <a:off x="3635896" y="1779662"/>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9" name="五角星 8"/>
          <p:cNvSpPr/>
          <p:nvPr/>
        </p:nvSpPr>
        <p:spPr>
          <a:xfrm>
            <a:off x="3635896" y="2787774"/>
            <a:ext cx="288032" cy="288032"/>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13106536"/>
      </p:ext>
    </p:extLst>
  </p:cSld>
  <p:clrMapOvr>
    <a:masterClrMapping/>
  </p:clrMapOvr>
  <mc:AlternateContent xmlns:mc="http://schemas.openxmlformats.org/markup-compatibility/2006" xmlns:p14="http://schemas.microsoft.com/office/powerpoint/2010/main">
    <mc:Choice Requires="p14">
      <p:transition spd="slow" p14:dur="1500" advClick="0" advTm="5000">
        <p:random/>
        <p:sndAc>
          <p:endSnd/>
        </p:sndAc>
      </p:transition>
    </mc:Choice>
    <mc:Fallback xmlns="">
      <p:transition spd="slow" advClick="0" advTm="5000">
        <p:random/>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628563"/>
            <a:ext cx="6192688" cy="3901068"/>
          </a:xfrm>
          <a:prstGeom prst="rect">
            <a:avLst/>
          </a:prstGeom>
        </p:spPr>
        <p:txBody>
          <a:bodyPr wrap="square">
            <a:spAutoFit/>
          </a:bodyPr>
          <a:lstStyle/>
          <a:p>
            <a:pPr algn="just">
              <a:lnSpc>
                <a:spcPts val="2400"/>
              </a:lnSpc>
              <a:spcAft>
                <a:spcPts val="1125"/>
              </a:spcAft>
              <a:buClr>
                <a:srgbClr val="FF0000"/>
              </a:buClr>
            </a:pPr>
            <a:r>
              <a:rPr lang="zh-CN" altLang="en-US" kern="0" dirty="0" smtClean="0">
                <a:latin typeface="+mj-ea"/>
                <a:ea typeface="+mj-ea"/>
                <a:cs typeface="宋体" panose="02010600030101010101" pitchFamily="2" charset="-122"/>
              </a:rPr>
              <a:t>体现在：</a:t>
            </a:r>
            <a:endParaRPr lang="en-US" altLang="zh-CN" kern="0" dirty="0" smtClean="0">
              <a:latin typeface="+mj-ea"/>
              <a:ea typeface="+mj-ea"/>
              <a:cs typeface="宋体" panose="02010600030101010101" pitchFamily="2" charset="-122"/>
            </a:endParaRPr>
          </a:p>
          <a:p>
            <a:pPr marL="285750" indent="-285750" algn="just">
              <a:lnSpc>
                <a:spcPts val="2400"/>
              </a:lnSpc>
              <a:spcAft>
                <a:spcPts val="1125"/>
              </a:spcAft>
              <a:buClr>
                <a:srgbClr val="FF0000"/>
              </a:buClr>
              <a:buFont typeface="微软雅黑" panose="020B0503020204020204" pitchFamily="34" charset="-122"/>
              <a:buChar char="★"/>
            </a:pPr>
            <a:r>
              <a:rPr lang="zh-CN" altLang="zh-CN" sz="1600" b="1" kern="0" dirty="0" smtClean="0">
                <a:solidFill>
                  <a:srgbClr val="C00000"/>
                </a:solidFill>
                <a:latin typeface="+mj-ea"/>
                <a:ea typeface="+mj-ea"/>
                <a:cs typeface="宋体" panose="02010600030101010101" pitchFamily="2" charset="-122"/>
              </a:rPr>
              <a:t>一是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明确</a:t>
            </a:r>
            <a:r>
              <a:rPr lang="zh-CN" altLang="zh-CN" sz="1600" kern="0" dirty="0">
                <a:latin typeface="+mj-ea"/>
                <a:ea typeface="+mj-ea"/>
                <a:cs typeface="宋体" panose="02010600030101010101" pitchFamily="2" charset="-122"/>
              </a:rPr>
              <a:t>党的纪律建设必须坚持以马克思列宁主义、毛泽东思想、邓小平理论、</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三个代表</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重要思想、科学发展观、</a:t>
            </a:r>
            <a:r>
              <a:rPr lang="zh-CN" altLang="zh-CN" sz="1600" kern="0" dirty="0">
                <a:solidFill>
                  <a:srgbClr val="FF0000"/>
                </a:solidFill>
                <a:latin typeface="+mj-ea"/>
                <a:ea typeface="+mj-ea"/>
                <a:cs typeface="宋体" panose="02010600030101010101" pitchFamily="2" charset="-122"/>
              </a:rPr>
              <a:t>习近平新时代中国特色社会主义思想为指导</a:t>
            </a:r>
            <a:r>
              <a:rPr lang="en-US" altLang="zh-CN" sz="1600" kern="0" dirty="0">
                <a:solidFill>
                  <a:srgbClr val="FF0000"/>
                </a:solidFill>
                <a:latin typeface="+mj-ea"/>
                <a:ea typeface="+mj-ea"/>
                <a:cs typeface="宋体" panose="02010600030101010101" pitchFamily="2" charset="-122"/>
              </a:rPr>
              <a:t>,</a:t>
            </a:r>
            <a:r>
              <a:rPr lang="zh-CN" altLang="zh-CN" sz="1600" kern="0" dirty="0">
                <a:solidFill>
                  <a:srgbClr val="FF0000"/>
                </a:solidFill>
                <a:latin typeface="+mj-ea"/>
                <a:ea typeface="+mj-ea"/>
                <a:cs typeface="宋体" panose="02010600030101010101" pitchFamily="2" charset="-122"/>
              </a:rPr>
              <a:t>坚持和加强党的全面领导</a:t>
            </a:r>
            <a:r>
              <a:rPr lang="en-US" altLang="zh-CN" sz="1600" kern="0" dirty="0">
                <a:solidFill>
                  <a:srgbClr val="FF0000"/>
                </a:solidFill>
                <a:latin typeface="+mj-ea"/>
                <a:ea typeface="+mj-ea"/>
                <a:cs typeface="宋体" panose="02010600030101010101" pitchFamily="2" charset="-122"/>
              </a:rPr>
              <a:t>,</a:t>
            </a:r>
            <a:r>
              <a:rPr lang="zh-CN" altLang="zh-CN" sz="1600" kern="0" dirty="0">
                <a:solidFill>
                  <a:srgbClr val="FF0000"/>
                </a:solidFill>
                <a:latin typeface="+mj-ea"/>
                <a:ea typeface="+mj-ea"/>
                <a:cs typeface="宋体" panose="02010600030101010101" pitchFamily="2" charset="-122"/>
              </a:rPr>
              <a:t>坚决维护习近平总书记党中央的核心、全党的核心地位</a:t>
            </a:r>
            <a:r>
              <a:rPr lang="en-US" altLang="zh-CN" sz="1600" kern="0" dirty="0">
                <a:solidFill>
                  <a:srgbClr val="FF0000"/>
                </a:solidFill>
                <a:latin typeface="+mj-ea"/>
                <a:ea typeface="+mj-ea"/>
                <a:cs typeface="宋体" panose="02010600030101010101" pitchFamily="2" charset="-122"/>
              </a:rPr>
              <a:t>,</a:t>
            </a:r>
            <a:r>
              <a:rPr lang="zh-CN" altLang="zh-CN" sz="1600" kern="0" dirty="0">
                <a:solidFill>
                  <a:srgbClr val="FF0000"/>
                </a:solidFill>
                <a:latin typeface="+mj-ea"/>
                <a:ea typeface="+mj-ea"/>
                <a:cs typeface="宋体" panose="02010600030101010101" pitchFamily="2" charset="-122"/>
              </a:rPr>
              <a:t>坚决维护党中央权威和集中统一领导</a:t>
            </a:r>
            <a:r>
              <a:rPr lang="zh-CN" altLang="zh-CN" sz="1600" kern="0" dirty="0" smtClean="0">
                <a:solidFill>
                  <a:srgbClr val="FF0000"/>
                </a:solidFill>
                <a:latin typeface="+mj-ea"/>
                <a:ea typeface="+mj-ea"/>
                <a:cs typeface="宋体" panose="02010600030101010101" pitchFamily="2" charset="-122"/>
              </a:rPr>
              <a:t>。</a:t>
            </a:r>
            <a:r>
              <a:rPr lang="zh-CN" altLang="en-US" sz="1600" kern="0" dirty="0" smtClean="0">
                <a:latin typeface="+mj-ea"/>
                <a:ea typeface="+mj-ea"/>
                <a:cs typeface="宋体" panose="02010600030101010101" pitchFamily="2" charset="-122"/>
              </a:rPr>
              <a:t>（总则）</a:t>
            </a:r>
            <a:endParaRPr lang="en-US" altLang="zh-CN" sz="1600" kern="0" dirty="0" smtClean="0">
              <a:latin typeface="+mj-ea"/>
              <a:ea typeface="+mj-ea"/>
              <a:cs typeface="宋体" panose="02010600030101010101" pitchFamily="2" charset="-122"/>
            </a:endParaRPr>
          </a:p>
          <a:p>
            <a:pPr marL="285750" indent="-285750" algn="just">
              <a:lnSpc>
                <a:spcPts val="2400"/>
              </a:lnSpc>
              <a:spcAft>
                <a:spcPts val="1125"/>
              </a:spcAft>
              <a:buClr>
                <a:srgbClr val="FF0000"/>
              </a:buClr>
              <a:buFont typeface="微软雅黑" panose="020B0503020204020204" pitchFamily="34" charset="-122"/>
              <a:buChar char="★"/>
            </a:pPr>
            <a:r>
              <a:rPr lang="zh-CN" altLang="zh-CN" sz="1600" b="1" kern="0" dirty="0" smtClean="0">
                <a:solidFill>
                  <a:srgbClr val="C00000"/>
                </a:solidFill>
                <a:latin typeface="+mj-ea"/>
                <a:ea typeface="+mj-ea"/>
                <a:cs typeface="宋体" panose="02010600030101010101" pitchFamily="2" charset="-122"/>
              </a:rPr>
              <a:t>二是</a:t>
            </a:r>
            <a:r>
              <a:rPr lang="en-US" altLang="zh-CN" sz="1600" b="1"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在</a:t>
            </a:r>
            <a:r>
              <a:rPr lang="zh-CN" altLang="zh-CN" sz="1600" kern="0" dirty="0">
                <a:latin typeface="+mj-ea"/>
                <a:ea typeface="+mj-ea"/>
                <a:cs typeface="宋体" panose="02010600030101010101" pitchFamily="2" charset="-122"/>
              </a:rPr>
              <a:t>纪律建设的基本要求中</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增加规定党组织和党员必须牢固树立政治意识、大局意识、核心意识、看齐意识</a:t>
            </a:r>
            <a:r>
              <a:rPr lang="zh-CN" altLang="zh-CN" sz="1600" kern="0" dirty="0" smtClean="0">
                <a:latin typeface="+mj-ea"/>
                <a:ea typeface="+mj-ea"/>
                <a:cs typeface="宋体" panose="02010600030101010101" pitchFamily="2" charset="-122"/>
              </a:rPr>
              <a:t>。</a:t>
            </a:r>
            <a:r>
              <a:rPr lang="zh-CN" altLang="en-US" sz="1600" kern="0" dirty="0" smtClean="0">
                <a:latin typeface="+mj-ea"/>
                <a:ea typeface="+mj-ea"/>
                <a:cs typeface="宋体" panose="02010600030101010101" pitchFamily="2" charset="-122"/>
              </a:rPr>
              <a:t>（总则）</a:t>
            </a:r>
            <a:endParaRPr lang="en-US" altLang="zh-CN" sz="1600" kern="0" dirty="0" smtClean="0">
              <a:latin typeface="+mj-ea"/>
              <a:ea typeface="+mj-ea"/>
              <a:cs typeface="宋体" panose="02010600030101010101" pitchFamily="2" charset="-122"/>
            </a:endParaRPr>
          </a:p>
          <a:p>
            <a:pPr marL="285750" indent="-285750" algn="just">
              <a:lnSpc>
                <a:spcPts val="2400"/>
              </a:lnSpc>
              <a:spcAft>
                <a:spcPts val="1125"/>
              </a:spcAft>
              <a:buClr>
                <a:srgbClr val="FF0000"/>
              </a:buClr>
              <a:buFont typeface="微软雅黑" panose="020B0503020204020204" pitchFamily="34" charset="-122"/>
              <a:buChar char="★"/>
            </a:pPr>
            <a:r>
              <a:rPr lang="zh-CN" altLang="zh-CN" sz="1600" b="1" kern="0" dirty="0" smtClean="0">
                <a:solidFill>
                  <a:srgbClr val="C00000"/>
                </a:solidFill>
                <a:latin typeface="+mj-ea"/>
                <a:ea typeface="+mj-ea"/>
                <a:cs typeface="宋体" panose="02010600030101010101" pitchFamily="2" charset="-122"/>
              </a:rPr>
              <a:t>三是</a:t>
            </a:r>
            <a:r>
              <a:rPr lang="en-US" altLang="zh-CN" sz="1600" b="1" kern="0" dirty="0" smtClean="0">
                <a:solidFill>
                  <a:srgbClr val="C00000"/>
                </a:solidFill>
                <a:latin typeface="+mj-ea"/>
                <a:ea typeface="+mj-ea"/>
                <a:cs typeface="宋体" panose="02010600030101010101" pitchFamily="2" charset="-122"/>
              </a:rPr>
              <a:t>   </a:t>
            </a:r>
            <a:r>
              <a:rPr lang="en-US" altLang="zh-CN" sz="1600" kern="0" dirty="0" smtClean="0">
                <a:solidFill>
                  <a:srgbClr val="C00000"/>
                </a:solidFill>
                <a:latin typeface="+mj-ea"/>
                <a:ea typeface="+mj-ea"/>
                <a:cs typeface="宋体" panose="02010600030101010101" pitchFamily="2" charset="-122"/>
              </a:rPr>
              <a:t> </a:t>
            </a:r>
            <a:r>
              <a:rPr lang="zh-CN" altLang="zh-CN" sz="1600" kern="0" dirty="0" smtClean="0">
                <a:latin typeface="+mj-ea"/>
                <a:ea typeface="+mj-ea"/>
                <a:cs typeface="宋体" panose="02010600030101010101" pitchFamily="2" charset="-122"/>
              </a:rPr>
              <a:t>贯彻</a:t>
            </a:r>
            <a:r>
              <a:rPr lang="zh-CN" altLang="zh-CN" sz="1600" kern="0" dirty="0">
                <a:latin typeface="+mj-ea"/>
                <a:ea typeface="+mj-ea"/>
                <a:cs typeface="宋体" panose="02010600030101010101" pitchFamily="2" charset="-122"/>
              </a:rPr>
              <a:t>党章和党内监督条例要求</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强调运用监督执纪</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四种形态</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层层设防</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时时提醒</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把全面从严治党的要求落到实处</a:t>
            </a:r>
            <a:r>
              <a:rPr lang="en-US" altLang="zh-CN" sz="1600" kern="0" dirty="0">
                <a:latin typeface="+mj-ea"/>
                <a:ea typeface="+mj-ea"/>
                <a:cs typeface="宋体" panose="02010600030101010101" pitchFamily="2" charset="-122"/>
              </a:rPr>
              <a:t>,</a:t>
            </a:r>
            <a:r>
              <a:rPr lang="zh-CN" altLang="zh-CN" sz="1600" kern="0" dirty="0">
                <a:latin typeface="+mj-ea"/>
                <a:ea typeface="+mj-ea"/>
                <a:cs typeface="宋体" panose="02010600030101010101" pitchFamily="2" charset="-122"/>
              </a:rPr>
              <a:t>增强自我净化、自我完善、自我革新、自我提高能力</a:t>
            </a:r>
            <a:r>
              <a:rPr lang="zh-CN" altLang="zh-CN" sz="1600" kern="0" dirty="0" smtClean="0">
                <a:latin typeface="+mj-ea"/>
                <a:ea typeface="+mj-ea"/>
                <a:cs typeface="宋体" panose="02010600030101010101" pitchFamily="2" charset="-122"/>
              </a:rPr>
              <a:t>。</a:t>
            </a:r>
            <a:r>
              <a:rPr lang="zh-CN" altLang="en-US" sz="1600" kern="0" dirty="0" smtClean="0">
                <a:latin typeface="+mj-ea"/>
                <a:ea typeface="+mj-ea"/>
                <a:cs typeface="宋体" panose="02010600030101010101" pitchFamily="2" charset="-122"/>
              </a:rPr>
              <a:t>（总则）</a:t>
            </a:r>
            <a:endParaRPr lang="zh-CN" altLang="zh-CN" sz="1200" kern="100" dirty="0">
              <a:latin typeface="+mj-ea"/>
              <a:ea typeface="+mj-ea"/>
              <a:cs typeface="Times New Roman" panose="02020603050405020304" pitchFamily="18" charset="0"/>
            </a:endParaRPr>
          </a:p>
        </p:txBody>
      </p:sp>
      <p:pic>
        <p:nvPicPr>
          <p:cNvPr id="3" name="图片 2">
            <a:extLst>
              <a:ext uri="{FF2B5EF4-FFF2-40B4-BE49-F238E27FC236}">
                <a16:creationId xmlns="" xmlns:a16="http://schemas.microsoft.com/office/drawing/2014/main" id="{CC07C757-53D2-4E5E-AE3B-AB79EFCE1C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7534" y="1203598"/>
            <a:ext cx="2016224" cy="2318951"/>
          </a:xfrm>
          <a:prstGeom prst="rect">
            <a:avLst/>
          </a:prstGeom>
        </p:spPr>
      </p:pic>
    </p:spTree>
    <p:extLst>
      <p:ext uri="{BB962C8B-B14F-4D97-AF65-F5344CB8AC3E}">
        <p14:creationId xmlns:p14="http://schemas.microsoft.com/office/powerpoint/2010/main" val="16590051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e3cbcbd483853973e7732fa82647b28f8ec89a"/>
  <p:tag name="ISPRING_PRESENTATION_TITLE" val="进一步激励广大干部新担当新作为PPT模板"/>
  <p:tag name="ISPRING_FIRST_PUBLISH" val="1"/>
</p:tagLst>
</file>

<file path=ppt/theme/theme1.xml><?xml version="1.0" encoding="utf-8"?>
<a:theme xmlns:a="http://schemas.openxmlformats.org/drawingml/2006/main" name="涂豆思">
  <a:themeElements>
    <a:clrScheme name="自定义 51">
      <a:dk1>
        <a:sysClr val="windowText" lastClr="000000"/>
      </a:dk1>
      <a:lt1>
        <a:sysClr val="window" lastClr="FFFFFF"/>
      </a:lt1>
      <a:dk2>
        <a:srgbClr val="44546A"/>
      </a:dk2>
      <a:lt2>
        <a:srgbClr val="E7E6E6"/>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9282</TotalTime>
  <Words>2980</Words>
  <Application>Microsoft Office PowerPoint</Application>
  <PresentationFormat>全屏显示(16:9)</PresentationFormat>
  <Paragraphs>86</Paragraphs>
  <Slides>22</Slides>
  <Notes>10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22</vt:i4>
      </vt:variant>
    </vt:vector>
  </HeadingPairs>
  <TitlesOfParts>
    <vt:vector size="36" baseType="lpstr">
      <vt:lpstr>Ping Hei</vt:lpstr>
      <vt:lpstr>八大山人 V2007</vt:lpstr>
      <vt:lpstr>等线</vt:lpstr>
      <vt:lpstr>等线 Light</vt:lpstr>
      <vt:lpstr>方正兰亭超细黑简体</vt:lpstr>
      <vt:lpstr>华文行楷</vt:lpstr>
      <vt:lpstr>楷体</vt:lpstr>
      <vt:lpstr>宋体</vt:lpstr>
      <vt:lpstr>微软雅黑</vt:lpstr>
      <vt:lpstr>Arial</vt:lpstr>
      <vt:lpstr>Calibri</vt:lpstr>
      <vt:lpstr>Times New Roman</vt:lpstr>
      <vt:lpstr>涂豆思</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雷锋PPT网www.lfppt.com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雷锋PPT网www.lfppt.com</dc:title>
  <dc:creator>雷锋PPT网www.lfppt.com</dc:creator>
  <cp:lastModifiedBy>丁晓蕾</cp:lastModifiedBy>
  <cp:revision>86</cp:revision>
  <dcterms:modified xsi:type="dcterms:W3CDTF">2018-10-23T03:47:54Z</dcterms:modified>
</cp:coreProperties>
</file>